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5" r:id="rId1"/>
  </p:sldMasterIdLst>
  <p:notesMasterIdLst>
    <p:notesMasterId r:id="rId30"/>
  </p:notesMasterIdLst>
  <p:sldIdLst>
    <p:sldId id="256" r:id="rId2"/>
    <p:sldId id="277" r:id="rId3"/>
    <p:sldId id="258" r:id="rId4"/>
    <p:sldId id="257" r:id="rId5"/>
    <p:sldId id="260" r:id="rId6"/>
    <p:sldId id="261" r:id="rId7"/>
    <p:sldId id="259" r:id="rId8"/>
    <p:sldId id="279" r:id="rId9"/>
    <p:sldId id="278" r:id="rId10"/>
    <p:sldId id="262" r:id="rId11"/>
    <p:sldId id="275" r:id="rId12"/>
    <p:sldId id="263" r:id="rId13"/>
    <p:sldId id="280" r:id="rId14"/>
    <p:sldId id="264" r:id="rId15"/>
    <p:sldId id="272" r:id="rId16"/>
    <p:sldId id="265" r:id="rId17"/>
    <p:sldId id="269" r:id="rId18"/>
    <p:sldId id="281" r:id="rId19"/>
    <p:sldId id="282" r:id="rId20"/>
    <p:sldId id="285" r:id="rId21"/>
    <p:sldId id="286" r:id="rId22"/>
    <p:sldId id="283" r:id="rId23"/>
    <p:sldId id="284" r:id="rId24"/>
    <p:sldId id="273" r:id="rId25"/>
    <p:sldId id="274" r:id="rId26"/>
    <p:sldId id="287" r:id="rId27"/>
    <p:sldId id="276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9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svg"/><Relationship Id="rId1" Type="http://schemas.openxmlformats.org/officeDocument/2006/relationships/image" Target="../media/image9.png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svg"/><Relationship Id="rId1" Type="http://schemas.openxmlformats.org/officeDocument/2006/relationships/image" Target="../media/image14.png"/><Relationship Id="rId6" Type="http://schemas.openxmlformats.org/officeDocument/2006/relationships/image" Target="../media/image26.svg"/><Relationship Id="rId5" Type="http://schemas.openxmlformats.org/officeDocument/2006/relationships/image" Target="../media/image16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svg"/><Relationship Id="rId1" Type="http://schemas.openxmlformats.org/officeDocument/2006/relationships/image" Target="../media/image9.png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svg"/><Relationship Id="rId1" Type="http://schemas.openxmlformats.org/officeDocument/2006/relationships/image" Target="../media/image14.png"/><Relationship Id="rId6" Type="http://schemas.openxmlformats.org/officeDocument/2006/relationships/image" Target="../media/image26.svg"/><Relationship Id="rId5" Type="http://schemas.openxmlformats.org/officeDocument/2006/relationships/image" Target="../media/image16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CC928-B107-4D3B-81BA-ECD8AD34DA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7C03656-AED6-4B9F-86AF-6DAE52BFA818}">
      <dgm:prSet/>
      <dgm:spPr/>
      <dgm:t>
        <a:bodyPr/>
        <a:lstStyle/>
        <a:p>
          <a:r>
            <a:rPr lang="en-US" b="1"/>
            <a:t>13% of Americans are immigrants</a:t>
          </a:r>
          <a:endParaRPr lang="en-US"/>
        </a:p>
      </dgm:t>
    </dgm:pt>
    <dgm:pt modelId="{D6C26775-673A-4468-AC5C-EDE3AAA5A2C8}" type="parTrans" cxnId="{3BD98302-BCCA-4666-BB57-405053662CDA}">
      <dgm:prSet/>
      <dgm:spPr/>
      <dgm:t>
        <a:bodyPr/>
        <a:lstStyle/>
        <a:p>
          <a:endParaRPr lang="en-US"/>
        </a:p>
      </dgm:t>
    </dgm:pt>
    <dgm:pt modelId="{DB6C1487-C0DE-484B-9E0A-6BC9A949FC3A}" type="sibTrans" cxnId="{3BD98302-BCCA-4666-BB57-405053662CDA}">
      <dgm:prSet/>
      <dgm:spPr/>
      <dgm:t>
        <a:bodyPr/>
        <a:lstStyle/>
        <a:p>
          <a:endParaRPr lang="en-US"/>
        </a:p>
      </dgm:t>
    </dgm:pt>
    <dgm:pt modelId="{97AA753A-6A8E-4C27-B1A9-A596A6824763}">
      <dgm:prSet/>
      <dgm:spPr/>
      <dgm:t>
        <a:bodyPr/>
        <a:lstStyle/>
        <a:p>
          <a:r>
            <a:rPr lang="en-US"/>
            <a:t>40 million</a:t>
          </a:r>
        </a:p>
      </dgm:t>
    </dgm:pt>
    <dgm:pt modelId="{61891B48-68C3-4635-BE1D-6969CBCD34FF}" type="parTrans" cxnId="{4F8C5318-3E8D-45F4-A159-516D3D2BBD22}">
      <dgm:prSet/>
      <dgm:spPr/>
      <dgm:t>
        <a:bodyPr/>
        <a:lstStyle/>
        <a:p>
          <a:endParaRPr lang="en-US"/>
        </a:p>
      </dgm:t>
    </dgm:pt>
    <dgm:pt modelId="{A5263766-6CEC-426E-A00C-93E0CFA53783}" type="sibTrans" cxnId="{4F8C5318-3E8D-45F4-A159-516D3D2BBD22}">
      <dgm:prSet/>
      <dgm:spPr/>
      <dgm:t>
        <a:bodyPr/>
        <a:lstStyle/>
        <a:p>
          <a:endParaRPr lang="en-US"/>
        </a:p>
      </dgm:t>
    </dgm:pt>
    <dgm:pt modelId="{A59C3F37-0B2A-4871-A4DF-38B61F4A1B55}">
      <dgm:prSet/>
      <dgm:spPr/>
      <dgm:t>
        <a:bodyPr/>
        <a:lstStyle/>
        <a:p>
          <a:r>
            <a:rPr lang="en-US" b="1"/>
            <a:t>25% of Americans are second-generation immigrants</a:t>
          </a:r>
          <a:endParaRPr lang="en-US"/>
        </a:p>
      </dgm:t>
    </dgm:pt>
    <dgm:pt modelId="{8571FF9B-4A3C-4824-8748-96B911656487}" type="parTrans" cxnId="{8B903015-80BF-43D4-BFDD-00E81D523EB1}">
      <dgm:prSet/>
      <dgm:spPr/>
      <dgm:t>
        <a:bodyPr/>
        <a:lstStyle/>
        <a:p>
          <a:endParaRPr lang="en-US"/>
        </a:p>
      </dgm:t>
    </dgm:pt>
    <dgm:pt modelId="{472FAE07-4AF9-4334-A12A-84D9E5DF0006}" type="sibTrans" cxnId="{8B903015-80BF-43D4-BFDD-00E81D523EB1}">
      <dgm:prSet/>
      <dgm:spPr/>
      <dgm:t>
        <a:bodyPr/>
        <a:lstStyle/>
        <a:p>
          <a:endParaRPr lang="en-US"/>
        </a:p>
      </dgm:t>
    </dgm:pt>
    <dgm:pt modelId="{AEAB07CA-4729-4F6D-BD4C-AF555C1C8CD2}">
      <dgm:prSet/>
      <dgm:spPr/>
      <dgm:t>
        <a:bodyPr/>
        <a:lstStyle/>
        <a:p>
          <a:r>
            <a:rPr lang="en-US" b="1"/>
            <a:t>Immigrants &amp; second-generation Americans are the </a:t>
          </a:r>
          <a:r>
            <a:rPr lang="en-US" b="1" u="sng"/>
            <a:t>fastest growing</a:t>
          </a:r>
          <a:r>
            <a:rPr lang="en-US" b="1"/>
            <a:t> population within the American education system</a:t>
          </a:r>
          <a:endParaRPr lang="en-US"/>
        </a:p>
      </dgm:t>
    </dgm:pt>
    <dgm:pt modelId="{C4D6EF83-C566-4D36-8E3B-2479D8BA246E}" type="parTrans" cxnId="{86B8FE1D-FC87-4E4E-86E8-7E24730B731F}">
      <dgm:prSet/>
      <dgm:spPr/>
      <dgm:t>
        <a:bodyPr/>
        <a:lstStyle/>
        <a:p>
          <a:endParaRPr lang="en-US"/>
        </a:p>
      </dgm:t>
    </dgm:pt>
    <dgm:pt modelId="{F98F615C-291A-4919-AABC-E13DFF32CC63}" type="sibTrans" cxnId="{86B8FE1D-FC87-4E4E-86E8-7E24730B731F}">
      <dgm:prSet/>
      <dgm:spPr/>
      <dgm:t>
        <a:bodyPr/>
        <a:lstStyle/>
        <a:p>
          <a:endParaRPr lang="en-US"/>
        </a:p>
      </dgm:t>
    </dgm:pt>
    <dgm:pt modelId="{1342372F-1377-47AA-8974-BEBAF0CD95F0}" type="pres">
      <dgm:prSet presAssocID="{75DCC928-B107-4D3B-81BA-ECD8AD34DA5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419E1C-B4CD-4BAB-8D66-F91CD788B741}" type="pres">
      <dgm:prSet presAssocID="{B7C03656-AED6-4B9F-86AF-6DAE52BFA818}" presName="compNode" presStyleCnt="0"/>
      <dgm:spPr/>
    </dgm:pt>
    <dgm:pt modelId="{DDD64E15-6A75-487D-8816-2D78FAC3CC8D}" type="pres">
      <dgm:prSet presAssocID="{B7C03656-AED6-4B9F-86AF-6DAE52BFA818}" presName="bgRect" presStyleLbl="bgShp" presStyleIdx="0" presStyleCnt="3"/>
      <dgm:spPr/>
    </dgm:pt>
    <dgm:pt modelId="{AF413F7D-C10A-4C34-8242-D31DA3A25B54}" type="pres">
      <dgm:prSet presAssocID="{B7C03656-AED6-4B9F-86AF-6DAE52BFA81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7DD8888-BACA-42D2-BECE-71CD83875EEA}" type="pres">
      <dgm:prSet presAssocID="{B7C03656-AED6-4B9F-86AF-6DAE52BFA818}" presName="spaceRect" presStyleCnt="0"/>
      <dgm:spPr/>
    </dgm:pt>
    <dgm:pt modelId="{E8873E88-8EA2-48CF-9891-4FE703E0AF99}" type="pres">
      <dgm:prSet presAssocID="{B7C03656-AED6-4B9F-86AF-6DAE52BFA818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6BDC2BA-8D65-45CB-82BD-3443C29B73DB}" type="pres">
      <dgm:prSet presAssocID="{B7C03656-AED6-4B9F-86AF-6DAE52BFA818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FB33AB73-5682-4CEE-A830-A8EBC0F5DAA8}" type="pres">
      <dgm:prSet presAssocID="{DB6C1487-C0DE-484B-9E0A-6BC9A949FC3A}" presName="sibTrans" presStyleCnt="0"/>
      <dgm:spPr/>
    </dgm:pt>
    <dgm:pt modelId="{C98698EA-AD21-40D6-AA8E-4C5D43EC8610}" type="pres">
      <dgm:prSet presAssocID="{A59C3F37-0B2A-4871-A4DF-38B61F4A1B55}" presName="compNode" presStyleCnt="0"/>
      <dgm:spPr/>
    </dgm:pt>
    <dgm:pt modelId="{28283201-27AF-41DA-B451-A2C8C18D367A}" type="pres">
      <dgm:prSet presAssocID="{A59C3F37-0B2A-4871-A4DF-38B61F4A1B55}" presName="bgRect" presStyleLbl="bgShp" presStyleIdx="1" presStyleCnt="3"/>
      <dgm:spPr/>
    </dgm:pt>
    <dgm:pt modelId="{B79DC0C5-BA55-43E1-A238-CCFE60AD3C90}" type="pres">
      <dgm:prSet presAssocID="{A59C3F37-0B2A-4871-A4DF-38B61F4A1B5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FEFB376-0C09-429D-AE1D-4B2A736036A5}" type="pres">
      <dgm:prSet presAssocID="{A59C3F37-0B2A-4871-A4DF-38B61F4A1B55}" presName="spaceRect" presStyleCnt="0"/>
      <dgm:spPr/>
    </dgm:pt>
    <dgm:pt modelId="{1FDDA730-44B3-4E8F-B891-433EBE2CF188}" type="pres">
      <dgm:prSet presAssocID="{A59C3F37-0B2A-4871-A4DF-38B61F4A1B5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65B18C1-C601-4236-B6F2-C56C4A91AFD0}" type="pres">
      <dgm:prSet presAssocID="{472FAE07-4AF9-4334-A12A-84D9E5DF0006}" presName="sibTrans" presStyleCnt="0"/>
      <dgm:spPr/>
    </dgm:pt>
    <dgm:pt modelId="{4237E785-534A-4FBE-AFCA-A09694188470}" type="pres">
      <dgm:prSet presAssocID="{AEAB07CA-4729-4F6D-BD4C-AF555C1C8CD2}" presName="compNode" presStyleCnt="0"/>
      <dgm:spPr/>
    </dgm:pt>
    <dgm:pt modelId="{B5373948-E6C9-43D7-8DA5-BC88EAF7B709}" type="pres">
      <dgm:prSet presAssocID="{AEAB07CA-4729-4F6D-BD4C-AF555C1C8CD2}" presName="bgRect" presStyleLbl="bgShp" presStyleIdx="2" presStyleCnt="3"/>
      <dgm:spPr/>
    </dgm:pt>
    <dgm:pt modelId="{50DFDB7F-AE54-4B1E-BE73-0B0D68176C1D}" type="pres">
      <dgm:prSet presAssocID="{AEAB07CA-4729-4F6D-BD4C-AF555C1C8C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A4BF30E-D1B9-4A30-8152-FB93C1F02CCA}" type="pres">
      <dgm:prSet presAssocID="{AEAB07CA-4729-4F6D-BD4C-AF555C1C8CD2}" presName="spaceRect" presStyleCnt="0"/>
      <dgm:spPr/>
    </dgm:pt>
    <dgm:pt modelId="{53FEE862-0182-4A6D-87D6-14E1937676D5}" type="pres">
      <dgm:prSet presAssocID="{AEAB07CA-4729-4F6D-BD4C-AF555C1C8CD2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F8C5318-3E8D-45F4-A159-516D3D2BBD22}" srcId="{B7C03656-AED6-4B9F-86AF-6DAE52BFA818}" destId="{97AA753A-6A8E-4C27-B1A9-A596A6824763}" srcOrd="0" destOrd="0" parTransId="{61891B48-68C3-4635-BE1D-6969CBCD34FF}" sibTransId="{A5263766-6CEC-426E-A00C-93E0CFA53783}"/>
    <dgm:cxn modelId="{86B8FE1D-FC87-4E4E-86E8-7E24730B731F}" srcId="{75DCC928-B107-4D3B-81BA-ECD8AD34DA57}" destId="{AEAB07CA-4729-4F6D-BD4C-AF555C1C8CD2}" srcOrd="2" destOrd="0" parTransId="{C4D6EF83-C566-4D36-8E3B-2479D8BA246E}" sibTransId="{F98F615C-291A-4919-AABC-E13DFF32CC63}"/>
    <dgm:cxn modelId="{6F248AD0-3F85-4E10-8892-315CFED2CDE7}" type="presOf" srcId="{AEAB07CA-4729-4F6D-BD4C-AF555C1C8CD2}" destId="{53FEE862-0182-4A6D-87D6-14E1937676D5}" srcOrd="0" destOrd="0" presId="urn:microsoft.com/office/officeart/2018/2/layout/IconVerticalSolidList"/>
    <dgm:cxn modelId="{3BD98302-BCCA-4666-BB57-405053662CDA}" srcId="{75DCC928-B107-4D3B-81BA-ECD8AD34DA57}" destId="{B7C03656-AED6-4B9F-86AF-6DAE52BFA818}" srcOrd="0" destOrd="0" parTransId="{D6C26775-673A-4468-AC5C-EDE3AAA5A2C8}" sibTransId="{DB6C1487-C0DE-484B-9E0A-6BC9A949FC3A}"/>
    <dgm:cxn modelId="{427E8235-E804-467A-AE81-3B8BDF0E2AF0}" type="presOf" srcId="{B7C03656-AED6-4B9F-86AF-6DAE52BFA818}" destId="{E8873E88-8EA2-48CF-9891-4FE703E0AF99}" srcOrd="0" destOrd="0" presId="urn:microsoft.com/office/officeart/2018/2/layout/IconVerticalSolidList"/>
    <dgm:cxn modelId="{F37E5EF2-A8D8-4958-8F90-1977E19404CB}" type="presOf" srcId="{A59C3F37-0B2A-4871-A4DF-38B61F4A1B55}" destId="{1FDDA730-44B3-4E8F-B891-433EBE2CF188}" srcOrd="0" destOrd="0" presId="urn:microsoft.com/office/officeart/2018/2/layout/IconVerticalSolidList"/>
    <dgm:cxn modelId="{8B903015-80BF-43D4-BFDD-00E81D523EB1}" srcId="{75DCC928-B107-4D3B-81BA-ECD8AD34DA57}" destId="{A59C3F37-0B2A-4871-A4DF-38B61F4A1B55}" srcOrd="1" destOrd="0" parTransId="{8571FF9B-4A3C-4824-8748-96B911656487}" sibTransId="{472FAE07-4AF9-4334-A12A-84D9E5DF0006}"/>
    <dgm:cxn modelId="{8764146E-3DB0-429B-939F-F1B9ADACCF6E}" type="presOf" srcId="{75DCC928-B107-4D3B-81BA-ECD8AD34DA57}" destId="{1342372F-1377-47AA-8974-BEBAF0CD95F0}" srcOrd="0" destOrd="0" presId="urn:microsoft.com/office/officeart/2018/2/layout/IconVerticalSolidList"/>
    <dgm:cxn modelId="{5E9F5AA0-D7E0-4529-B7E4-0071969BB5FE}" type="presOf" srcId="{97AA753A-6A8E-4C27-B1A9-A596A6824763}" destId="{D6BDC2BA-8D65-45CB-82BD-3443C29B73DB}" srcOrd="0" destOrd="0" presId="urn:microsoft.com/office/officeart/2018/2/layout/IconVerticalSolidList"/>
    <dgm:cxn modelId="{1F8BC7FE-DB02-453D-A938-CA84C3773313}" type="presParOf" srcId="{1342372F-1377-47AA-8974-BEBAF0CD95F0}" destId="{E1419E1C-B4CD-4BAB-8D66-F91CD788B741}" srcOrd="0" destOrd="0" presId="urn:microsoft.com/office/officeart/2018/2/layout/IconVerticalSolidList"/>
    <dgm:cxn modelId="{0D16CC3D-CCB0-416B-B0D0-81C2C17285CA}" type="presParOf" srcId="{E1419E1C-B4CD-4BAB-8D66-F91CD788B741}" destId="{DDD64E15-6A75-487D-8816-2D78FAC3CC8D}" srcOrd="0" destOrd="0" presId="urn:microsoft.com/office/officeart/2018/2/layout/IconVerticalSolidList"/>
    <dgm:cxn modelId="{13590E43-26DE-43E9-B4E3-37D113B6A36E}" type="presParOf" srcId="{E1419E1C-B4CD-4BAB-8D66-F91CD788B741}" destId="{AF413F7D-C10A-4C34-8242-D31DA3A25B54}" srcOrd="1" destOrd="0" presId="urn:microsoft.com/office/officeart/2018/2/layout/IconVerticalSolidList"/>
    <dgm:cxn modelId="{285DBD05-F60A-41BF-9F0C-8976F376D13F}" type="presParOf" srcId="{E1419E1C-B4CD-4BAB-8D66-F91CD788B741}" destId="{17DD8888-BACA-42D2-BECE-71CD83875EEA}" srcOrd="2" destOrd="0" presId="urn:microsoft.com/office/officeart/2018/2/layout/IconVerticalSolidList"/>
    <dgm:cxn modelId="{58B70B5C-8AD2-4A51-B3A0-4350FC1FCE30}" type="presParOf" srcId="{E1419E1C-B4CD-4BAB-8D66-F91CD788B741}" destId="{E8873E88-8EA2-48CF-9891-4FE703E0AF99}" srcOrd="3" destOrd="0" presId="urn:microsoft.com/office/officeart/2018/2/layout/IconVerticalSolidList"/>
    <dgm:cxn modelId="{C333739D-39C1-4A3E-AA46-D7B0DC617074}" type="presParOf" srcId="{E1419E1C-B4CD-4BAB-8D66-F91CD788B741}" destId="{D6BDC2BA-8D65-45CB-82BD-3443C29B73DB}" srcOrd="4" destOrd="0" presId="urn:microsoft.com/office/officeart/2018/2/layout/IconVerticalSolidList"/>
    <dgm:cxn modelId="{E953CA14-763F-47F5-9C5B-189D5907D9AE}" type="presParOf" srcId="{1342372F-1377-47AA-8974-BEBAF0CD95F0}" destId="{FB33AB73-5682-4CEE-A830-A8EBC0F5DAA8}" srcOrd="1" destOrd="0" presId="urn:microsoft.com/office/officeart/2018/2/layout/IconVerticalSolidList"/>
    <dgm:cxn modelId="{4E998FE0-2F67-48EA-8FC0-B11439A22ED3}" type="presParOf" srcId="{1342372F-1377-47AA-8974-BEBAF0CD95F0}" destId="{C98698EA-AD21-40D6-AA8E-4C5D43EC8610}" srcOrd="2" destOrd="0" presId="urn:microsoft.com/office/officeart/2018/2/layout/IconVerticalSolidList"/>
    <dgm:cxn modelId="{6E211BBD-1833-431E-8E3C-73A7880ADB3C}" type="presParOf" srcId="{C98698EA-AD21-40D6-AA8E-4C5D43EC8610}" destId="{28283201-27AF-41DA-B451-A2C8C18D367A}" srcOrd="0" destOrd="0" presId="urn:microsoft.com/office/officeart/2018/2/layout/IconVerticalSolidList"/>
    <dgm:cxn modelId="{17056B9D-F2C1-4F61-A791-7D26BAD2A514}" type="presParOf" srcId="{C98698EA-AD21-40D6-AA8E-4C5D43EC8610}" destId="{B79DC0C5-BA55-43E1-A238-CCFE60AD3C90}" srcOrd="1" destOrd="0" presId="urn:microsoft.com/office/officeart/2018/2/layout/IconVerticalSolidList"/>
    <dgm:cxn modelId="{B19B2E41-2492-43CF-A49C-FD1C5C8AE929}" type="presParOf" srcId="{C98698EA-AD21-40D6-AA8E-4C5D43EC8610}" destId="{FFEFB376-0C09-429D-AE1D-4B2A736036A5}" srcOrd="2" destOrd="0" presId="urn:microsoft.com/office/officeart/2018/2/layout/IconVerticalSolidList"/>
    <dgm:cxn modelId="{0AF1944B-1444-4A7A-8160-8BEC33A43EFC}" type="presParOf" srcId="{C98698EA-AD21-40D6-AA8E-4C5D43EC8610}" destId="{1FDDA730-44B3-4E8F-B891-433EBE2CF188}" srcOrd="3" destOrd="0" presId="urn:microsoft.com/office/officeart/2018/2/layout/IconVerticalSolidList"/>
    <dgm:cxn modelId="{23F9BE65-2FBE-42E2-BE16-562A5838125D}" type="presParOf" srcId="{1342372F-1377-47AA-8974-BEBAF0CD95F0}" destId="{C65B18C1-C601-4236-B6F2-C56C4A91AFD0}" srcOrd="3" destOrd="0" presId="urn:microsoft.com/office/officeart/2018/2/layout/IconVerticalSolidList"/>
    <dgm:cxn modelId="{B82131FE-EDA1-4824-AFFE-6CC81549FF72}" type="presParOf" srcId="{1342372F-1377-47AA-8974-BEBAF0CD95F0}" destId="{4237E785-534A-4FBE-AFCA-A09694188470}" srcOrd="4" destOrd="0" presId="urn:microsoft.com/office/officeart/2018/2/layout/IconVerticalSolidList"/>
    <dgm:cxn modelId="{54E0D3ED-83FB-4482-BC9E-F8F8A9255679}" type="presParOf" srcId="{4237E785-534A-4FBE-AFCA-A09694188470}" destId="{B5373948-E6C9-43D7-8DA5-BC88EAF7B709}" srcOrd="0" destOrd="0" presId="urn:microsoft.com/office/officeart/2018/2/layout/IconVerticalSolidList"/>
    <dgm:cxn modelId="{6F201322-206B-4D77-8A11-43C2761B93EA}" type="presParOf" srcId="{4237E785-534A-4FBE-AFCA-A09694188470}" destId="{50DFDB7F-AE54-4B1E-BE73-0B0D68176C1D}" srcOrd="1" destOrd="0" presId="urn:microsoft.com/office/officeart/2018/2/layout/IconVerticalSolidList"/>
    <dgm:cxn modelId="{13AC0453-8389-47D3-8167-8A2DE93B5FA0}" type="presParOf" srcId="{4237E785-534A-4FBE-AFCA-A09694188470}" destId="{6A4BF30E-D1B9-4A30-8152-FB93C1F02CCA}" srcOrd="2" destOrd="0" presId="urn:microsoft.com/office/officeart/2018/2/layout/IconVerticalSolidList"/>
    <dgm:cxn modelId="{CED678F9-926F-45F6-B96C-C674FF687C6D}" type="presParOf" srcId="{4237E785-534A-4FBE-AFCA-A09694188470}" destId="{53FEE862-0182-4A6D-87D6-14E1937676D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C2E00E-5694-44E2-B1CE-1827935B5202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811ECE-4A55-43D7-A311-7ADF6CA3F1B1}">
      <dgm:prSet/>
      <dgm:spPr>
        <a:solidFill>
          <a:schemeClr val="accent3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i="0"/>
            <a:t>Language development:</a:t>
          </a:r>
          <a:endParaRPr lang="en-US"/>
        </a:p>
      </dgm:t>
    </dgm:pt>
    <dgm:pt modelId="{50D7358D-A6AE-4FFB-8616-D80D088205CD}" type="parTrans" cxnId="{621A60C0-A239-4501-A5E0-3A9B0753DD39}">
      <dgm:prSet/>
      <dgm:spPr/>
      <dgm:t>
        <a:bodyPr/>
        <a:lstStyle/>
        <a:p>
          <a:endParaRPr lang="en-US"/>
        </a:p>
      </dgm:t>
    </dgm:pt>
    <dgm:pt modelId="{2227B1C7-043F-4693-9C8F-104933AE0D00}" type="sibTrans" cxnId="{621A60C0-A239-4501-A5E0-3A9B0753DD39}">
      <dgm:prSet/>
      <dgm:spPr/>
      <dgm:t>
        <a:bodyPr/>
        <a:lstStyle/>
        <a:p>
          <a:endParaRPr lang="en-US"/>
        </a:p>
      </dgm:t>
    </dgm:pt>
    <dgm:pt modelId="{3BA14954-9002-4187-9BB4-8B63D5925887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2-3 years for speaking skills</a:t>
          </a:r>
          <a:endParaRPr lang="en-US" dirty="0"/>
        </a:p>
      </dgm:t>
    </dgm:pt>
    <dgm:pt modelId="{1418A1D8-286F-46F8-A193-1BA29D401B60}" type="parTrans" cxnId="{CB5025B7-2994-4F78-B6FF-EEF6D3016A3F}">
      <dgm:prSet/>
      <dgm:spPr/>
      <dgm:t>
        <a:bodyPr/>
        <a:lstStyle/>
        <a:p>
          <a:endParaRPr lang="en-US"/>
        </a:p>
      </dgm:t>
    </dgm:pt>
    <dgm:pt modelId="{4E2D0041-DEB4-4C32-A41F-3FAC2FC2DDCC}" type="sibTrans" cxnId="{CB5025B7-2994-4F78-B6FF-EEF6D3016A3F}">
      <dgm:prSet/>
      <dgm:spPr/>
      <dgm:t>
        <a:bodyPr/>
        <a:lstStyle/>
        <a:p>
          <a:endParaRPr lang="en-US"/>
        </a:p>
      </dgm:t>
    </dgm:pt>
    <dgm:pt modelId="{A27AE138-D1A0-405C-B995-1B0D4A60BCCD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5-7 for reading, comprehension, and analytical skills</a:t>
          </a:r>
          <a:endParaRPr lang="en-US" dirty="0"/>
        </a:p>
      </dgm:t>
    </dgm:pt>
    <dgm:pt modelId="{7F5CE819-AB12-4DF5-9074-F43F11611CDD}" type="parTrans" cxnId="{39409AF6-09D7-4C62-8AFB-D92B0E59A022}">
      <dgm:prSet/>
      <dgm:spPr/>
      <dgm:t>
        <a:bodyPr/>
        <a:lstStyle/>
        <a:p>
          <a:endParaRPr lang="en-US"/>
        </a:p>
      </dgm:t>
    </dgm:pt>
    <dgm:pt modelId="{5C01F882-C5C3-43AF-90BD-9F3AC5154E7A}" type="sibTrans" cxnId="{39409AF6-09D7-4C62-8AFB-D92B0E59A022}">
      <dgm:prSet/>
      <dgm:spPr/>
      <dgm:t>
        <a:bodyPr/>
        <a:lstStyle/>
        <a:p>
          <a:endParaRPr lang="en-US"/>
        </a:p>
      </dgm:t>
    </dgm:pt>
    <dgm:pt modelId="{9D0DA739-0B12-482C-928C-C4CB5ED6C2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Lack of challenging material</a:t>
          </a:r>
          <a:endParaRPr lang="en-US"/>
        </a:p>
      </dgm:t>
    </dgm:pt>
    <dgm:pt modelId="{1AD19A35-5B37-456E-8ED7-1F5BD58FE3A0}" type="parTrans" cxnId="{E7DCD1B1-EE49-4E08-9B4F-59AEDCFEF450}">
      <dgm:prSet/>
      <dgm:spPr/>
      <dgm:t>
        <a:bodyPr/>
        <a:lstStyle/>
        <a:p>
          <a:endParaRPr lang="en-US"/>
        </a:p>
      </dgm:t>
    </dgm:pt>
    <dgm:pt modelId="{EADFDFEF-0DC7-4A57-9AD5-3203D1C686C3}" type="sibTrans" cxnId="{E7DCD1B1-EE49-4E08-9B4F-59AEDCFEF450}">
      <dgm:prSet/>
      <dgm:spPr/>
      <dgm:t>
        <a:bodyPr/>
        <a:lstStyle/>
        <a:p>
          <a:endParaRPr lang="en-US"/>
        </a:p>
      </dgm:t>
    </dgm:pt>
    <dgm:pt modelId="{8D03B9B7-3972-422B-8A7B-B5FB9E1267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High school remedial courses</a:t>
          </a:r>
          <a:endParaRPr lang="en-US"/>
        </a:p>
      </dgm:t>
    </dgm:pt>
    <dgm:pt modelId="{3187F093-6AD6-482E-A56A-E0291C135C1A}" type="parTrans" cxnId="{715EF14B-AA6E-426A-839E-D23798B3CCEA}">
      <dgm:prSet/>
      <dgm:spPr/>
      <dgm:t>
        <a:bodyPr/>
        <a:lstStyle/>
        <a:p>
          <a:endParaRPr lang="en-US"/>
        </a:p>
      </dgm:t>
    </dgm:pt>
    <dgm:pt modelId="{66C519BF-ABF2-429F-A998-B38EE2C54887}" type="sibTrans" cxnId="{715EF14B-AA6E-426A-839E-D23798B3CCEA}">
      <dgm:prSet/>
      <dgm:spPr/>
      <dgm:t>
        <a:bodyPr/>
        <a:lstStyle/>
        <a:p>
          <a:endParaRPr lang="en-US"/>
        </a:p>
      </dgm:t>
    </dgm:pt>
    <dgm:pt modelId="{9AFE20D9-015F-4202-BDB8-C623E1F0BD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GPAs vs. ACT/SAT scores</a:t>
          </a:r>
          <a:endParaRPr lang="en-US"/>
        </a:p>
      </dgm:t>
    </dgm:pt>
    <dgm:pt modelId="{3FB02C0E-C422-4A37-ABDF-CAEC4DCBF80E}" type="parTrans" cxnId="{7BAB2A54-D1D1-488D-9B0D-DA69AF46F86E}">
      <dgm:prSet/>
      <dgm:spPr/>
      <dgm:t>
        <a:bodyPr/>
        <a:lstStyle/>
        <a:p>
          <a:endParaRPr lang="en-US"/>
        </a:p>
      </dgm:t>
    </dgm:pt>
    <dgm:pt modelId="{C25144E5-3B6E-4602-85BA-8CAE99C78BA4}" type="sibTrans" cxnId="{7BAB2A54-D1D1-488D-9B0D-DA69AF46F86E}">
      <dgm:prSet/>
      <dgm:spPr/>
      <dgm:t>
        <a:bodyPr/>
        <a:lstStyle/>
        <a:p>
          <a:endParaRPr lang="en-US"/>
        </a:p>
      </dgm:t>
    </dgm:pt>
    <dgm:pt modelId="{FF94CA96-7CDE-49AE-B471-90F0A0C3F0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Unfamiliar with college expectations</a:t>
          </a:r>
          <a:endParaRPr lang="en-US"/>
        </a:p>
      </dgm:t>
    </dgm:pt>
    <dgm:pt modelId="{AD86943B-1ED6-47F6-8EA6-EAC9AEDA07DF}" type="parTrans" cxnId="{91ABF84A-AD4A-43BE-88BF-F8AD7417A99E}">
      <dgm:prSet/>
      <dgm:spPr/>
      <dgm:t>
        <a:bodyPr/>
        <a:lstStyle/>
        <a:p>
          <a:endParaRPr lang="en-US"/>
        </a:p>
      </dgm:t>
    </dgm:pt>
    <dgm:pt modelId="{CFB8B41E-D57E-4192-AF4A-31C4D9D2988D}" type="sibTrans" cxnId="{91ABF84A-AD4A-43BE-88BF-F8AD7417A99E}">
      <dgm:prSet/>
      <dgm:spPr/>
      <dgm:t>
        <a:bodyPr/>
        <a:lstStyle/>
        <a:p>
          <a:endParaRPr lang="en-US"/>
        </a:p>
      </dgm:t>
    </dgm:pt>
    <dgm:pt modelId="{EC191C17-A140-4043-A36C-1ADD54ED54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First-generation students</a:t>
          </a:r>
          <a:endParaRPr lang="en-US"/>
        </a:p>
      </dgm:t>
    </dgm:pt>
    <dgm:pt modelId="{2D7B3C45-FB0B-4579-9A98-41DC0781F772}" type="parTrans" cxnId="{AC05C8D5-9227-4A6B-B169-9EDA34D65028}">
      <dgm:prSet/>
      <dgm:spPr/>
      <dgm:t>
        <a:bodyPr/>
        <a:lstStyle/>
        <a:p>
          <a:endParaRPr lang="en-US"/>
        </a:p>
      </dgm:t>
    </dgm:pt>
    <dgm:pt modelId="{266CE246-916F-4242-80C3-820A9760A2E0}" type="sibTrans" cxnId="{AC05C8D5-9227-4A6B-B169-9EDA34D65028}">
      <dgm:prSet/>
      <dgm:spPr/>
      <dgm:t>
        <a:bodyPr/>
        <a:lstStyle/>
        <a:p>
          <a:endParaRPr lang="en-US"/>
        </a:p>
      </dgm:t>
    </dgm:pt>
    <dgm:pt modelId="{46F167F3-1BB1-4633-AF0A-802E981D53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Cultural references (Ousey, Brown, and Goldschmidt, 2014)</a:t>
          </a:r>
          <a:endParaRPr lang="en-US"/>
        </a:p>
      </dgm:t>
    </dgm:pt>
    <dgm:pt modelId="{5F7299F7-85F7-4FE5-82A8-CC3EA60FC963}" type="parTrans" cxnId="{F922F543-03B9-4D22-B54C-21AA4D975EC3}">
      <dgm:prSet/>
      <dgm:spPr/>
      <dgm:t>
        <a:bodyPr/>
        <a:lstStyle/>
        <a:p>
          <a:endParaRPr lang="en-US"/>
        </a:p>
      </dgm:t>
    </dgm:pt>
    <dgm:pt modelId="{C25ECCED-5714-4583-AC79-B79CDDB3EAE4}" type="sibTrans" cxnId="{F922F543-03B9-4D22-B54C-21AA4D975EC3}">
      <dgm:prSet/>
      <dgm:spPr/>
      <dgm:t>
        <a:bodyPr/>
        <a:lstStyle/>
        <a:p>
          <a:endParaRPr lang="en-US"/>
        </a:p>
      </dgm:t>
    </dgm:pt>
    <dgm:pt modelId="{58B130A2-75D3-4A08-B1DD-CB24A58623B7}" type="pres">
      <dgm:prSet presAssocID="{74C2E00E-5694-44E2-B1CE-1827935B52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AFB6A5-AF97-4DAE-8B21-B34B6D12F00A}" type="pres">
      <dgm:prSet presAssocID="{79811ECE-4A55-43D7-A311-7ADF6CA3F1B1}" presName="linNode" presStyleCnt="0"/>
      <dgm:spPr/>
    </dgm:pt>
    <dgm:pt modelId="{B5606024-DD61-4D6A-84E6-B015C877A3D0}" type="pres">
      <dgm:prSet presAssocID="{79811ECE-4A55-43D7-A311-7ADF6CA3F1B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1E45A-732D-4C6D-B9E6-6E9DD4840321}" type="pres">
      <dgm:prSet presAssocID="{79811ECE-4A55-43D7-A311-7ADF6CA3F1B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98B69-7022-4CA6-8B9F-845FC3B1A14A}" type="pres">
      <dgm:prSet presAssocID="{2227B1C7-043F-4693-9C8F-104933AE0D00}" presName="sp" presStyleCnt="0"/>
      <dgm:spPr/>
    </dgm:pt>
    <dgm:pt modelId="{D1A990F4-8452-4ED3-AD02-92329B6FB67E}" type="pres">
      <dgm:prSet presAssocID="{9D0DA739-0B12-482C-928C-C4CB5ED6C2B2}" presName="linNode" presStyleCnt="0"/>
      <dgm:spPr/>
    </dgm:pt>
    <dgm:pt modelId="{021EEC00-B383-44BF-A9AD-B91F44814EAA}" type="pres">
      <dgm:prSet presAssocID="{9D0DA739-0B12-482C-928C-C4CB5ED6C2B2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71615-1D5C-4403-BA2E-0EFBAD60313F}" type="pres">
      <dgm:prSet presAssocID="{9D0DA739-0B12-482C-928C-C4CB5ED6C2B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ADA9A4-C665-48D8-A0B0-DBB49ED16FBB}" type="pres">
      <dgm:prSet presAssocID="{EADFDFEF-0DC7-4A57-9AD5-3203D1C686C3}" presName="sp" presStyleCnt="0"/>
      <dgm:spPr/>
    </dgm:pt>
    <dgm:pt modelId="{E6DFC863-6BA6-4689-9589-290F2A0BA580}" type="pres">
      <dgm:prSet presAssocID="{9AFE20D9-015F-4202-BDB8-C623E1F0BD59}" presName="linNode" presStyleCnt="0"/>
      <dgm:spPr/>
    </dgm:pt>
    <dgm:pt modelId="{3D26E71D-E690-46D3-B30A-F83D0B764677}" type="pres">
      <dgm:prSet presAssocID="{9AFE20D9-015F-4202-BDB8-C623E1F0BD5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A08BD-C2E4-4BDA-92E5-931BB96F19B3}" type="pres">
      <dgm:prSet presAssocID="{C25144E5-3B6E-4602-85BA-8CAE99C78BA4}" presName="sp" presStyleCnt="0"/>
      <dgm:spPr/>
    </dgm:pt>
    <dgm:pt modelId="{579E7D8A-6E4C-4254-9CAF-AE20A6708A8A}" type="pres">
      <dgm:prSet presAssocID="{FF94CA96-7CDE-49AE-B471-90F0A0C3F0C3}" presName="linNode" presStyleCnt="0"/>
      <dgm:spPr/>
    </dgm:pt>
    <dgm:pt modelId="{F5614E4B-0DBE-41B8-B2E7-1CBD818020FD}" type="pres">
      <dgm:prSet presAssocID="{FF94CA96-7CDE-49AE-B471-90F0A0C3F0C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9121D-E4B5-4505-980B-4FD7D907021E}" type="pres">
      <dgm:prSet presAssocID="{FF94CA96-7CDE-49AE-B471-90F0A0C3F0C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43168-45C9-46A8-A1EE-4BFD7D75DDB4}" type="pres">
      <dgm:prSet presAssocID="{CFB8B41E-D57E-4192-AF4A-31C4D9D2988D}" presName="sp" presStyleCnt="0"/>
      <dgm:spPr/>
    </dgm:pt>
    <dgm:pt modelId="{7950566D-99A2-4977-A2F0-445F5B437D5F}" type="pres">
      <dgm:prSet presAssocID="{46F167F3-1BB1-4633-AF0A-802E981D5387}" presName="linNode" presStyleCnt="0"/>
      <dgm:spPr/>
    </dgm:pt>
    <dgm:pt modelId="{DB192DF1-A7A1-4446-91FB-3C97E1957996}" type="pres">
      <dgm:prSet presAssocID="{46F167F3-1BB1-4633-AF0A-802E981D538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22F543-03B9-4D22-B54C-21AA4D975EC3}" srcId="{74C2E00E-5694-44E2-B1CE-1827935B5202}" destId="{46F167F3-1BB1-4633-AF0A-802E981D5387}" srcOrd="4" destOrd="0" parTransId="{5F7299F7-85F7-4FE5-82A8-CC3EA60FC963}" sibTransId="{C25ECCED-5714-4583-AC79-B79CDDB3EAE4}"/>
    <dgm:cxn modelId="{FF714C6A-43E1-4C17-8A9F-0531104E96B9}" type="presOf" srcId="{9D0DA739-0B12-482C-928C-C4CB5ED6C2B2}" destId="{021EEC00-B383-44BF-A9AD-B91F44814EAA}" srcOrd="0" destOrd="0" presId="urn:microsoft.com/office/officeart/2005/8/layout/vList5"/>
    <dgm:cxn modelId="{5DEA5C24-796A-4F5A-9D31-E1D1405D8D15}" type="presOf" srcId="{46F167F3-1BB1-4633-AF0A-802E981D5387}" destId="{DB192DF1-A7A1-4446-91FB-3C97E1957996}" srcOrd="0" destOrd="0" presId="urn:microsoft.com/office/officeart/2005/8/layout/vList5"/>
    <dgm:cxn modelId="{7BAB2A54-D1D1-488D-9B0D-DA69AF46F86E}" srcId="{74C2E00E-5694-44E2-B1CE-1827935B5202}" destId="{9AFE20D9-015F-4202-BDB8-C623E1F0BD59}" srcOrd="2" destOrd="0" parTransId="{3FB02C0E-C422-4A37-ABDF-CAEC4DCBF80E}" sibTransId="{C25144E5-3B6E-4602-85BA-8CAE99C78BA4}"/>
    <dgm:cxn modelId="{9A6A5B2D-1886-46B1-A41C-D6DC03475B5D}" type="presOf" srcId="{79811ECE-4A55-43D7-A311-7ADF6CA3F1B1}" destId="{B5606024-DD61-4D6A-84E6-B015C877A3D0}" srcOrd="0" destOrd="0" presId="urn:microsoft.com/office/officeart/2005/8/layout/vList5"/>
    <dgm:cxn modelId="{91ABF84A-AD4A-43BE-88BF-F8AD7417A99E}" srcId="{74C2E00E-5694-44E2-B1CE-1827935B5202}" destId="{FF94CA96-7CDE-49AE-B471-90F0A0C3F0C3}" srcOrd="3" destOrd="0" parTransId="{AD86943B-1ED6-47F6-8EA6-EAC9AEDA07DF}" sibTransId="{CFB8B41E-D57E-4192-AF4A-31C4D9D2988D}"/>
    <dgm:cxn modelId="{AC05C8D5-9227-4A6B-B169-9EDA34D65028}" srcId="{FF94CA96-7CDE-49AE-B471-90F0A0C3F0C3}" destId="{EC191C17-A140-4043-A36C-1ADD54ED5454}" srcOrd="0" destOrd="0" parTransId="{2D7B3C45-FB0B-4579-9A98-41DC0781F772}" sibTransId="{266CE246-916F-4242-80C3-820A9760A2E0}"/>
    <dgm:cxn modelId="{EF3A79A7-DA6D-4F46-9824-50A48F01B46C}" type="presOf" srcId="{9AFE20D9-015F-4202-BDB8-C623E1F0BD59}" destId="{3D26E71D-E690-46D3-B30A-F83D0B764677}" srcOrd="0" destOrd="0" presId="urn:microsoft.com/office/officeart/2005/8/layout/vList5"/>
    <dgm:cxn modelId="{621A60C0-A239-4501-A5E0-3A9B0753DD39}" srcId="{74C2E00E-5694-44E2-B1CE-1827935B5202}" destId="{79811ECE-4A55-43D7-A311-7ADF6CA3F1B1}" srcOrd="0" destOrd="0" parTransId="{50D7358D-A6AE-4FFB-8616-D80D088205CD}" sibTransId="{2227B1C7-043F-4693-9C8F-104933AE0D00}"/>
    <dgm:cxn modelId="{7A35F76A-6ACB-479B-980E-F20716AA1CEB}" type="presOf" srcId="{A27AE138-D1A0-405C-B995-1B0D4A60BCCD}" destId="{7A71E45A-732D-4C6D-B9E6-6E9DD4840321}" srcOrd="0" destOrd="1" presId="urn:microsoft.com/office/officeart/2005/8/layout/vList5"/>
    <dgm:cxn modelId="{CB5025B7-2994-4F78-B6FF-EEF6D3016A3F}" srcId="{79811ECE-4A55-43D7-A311-7ADF6CA3F1B1}" destId="{3BA14954-9002-4187-9BB4-8B63D5925887}" srcOrd="0" destOrd="0" parTransId="{1418A1D8-286F-46F8-A193-1BA29D401B60}" sibTransId="{4E2D0041-DEB4-4C32-A41F-3FAC2FC2DDCC}"/>
    <dgm:cxn modelId="{715EF14B-AA6E-426A-839E-D23798B3CCEA}" srcId="{9D0DA739-0B12-482C-928C-C4CB5ED6C2B2}" destId="{8D03B9B7-3972-422B-8A7B-B5FB9E12679A}" srcOrd="0" destOrd="0" parTransId="{3187F093-6AD6-482E-A56A-E0291C135C1A}" sibTransId="{66C519BF-ABF2-429F-A998-B38EE2C54887}"/>
    <dgm:cxn modelId="{E68B9255-3D1F-4570-8188-7138A9BB2739}" type="presOf" srcId="{8D03B9B7-3972-422B-8A7B-B5FB9E12679A}" destId="{08D71615-1D5C-4403-BA2E-0EFBAD60313F}" srcOrd="0" destOrd="0" presId="urn:microsoft.com/office/officeart/2005/8/layout/vList5"/>
    <dgm:cxn modelId="{FF601329-AE53-43D6-85A1-0F27B889E393}" type="presOf" srcId="{EC191C17-A140-4043-A36C-1ADD54ED5454}" destId="{B7E9121D-E4B5-4505-980B-4FD7D907021E}" srcOrd="0" destOrd="0" presId="urn:microsoft.com/office/officeart/2005/8/layout/vList5"/>
    <dgm:cxn modelId="{5915E6D5-42A5-463F-866B-F697C3C4746F}" type="presOf" srcId="{3BA14954-9002-4187-9BB4-8B63D5925887}" destId="{7A71E45A-732D-4C6D-B9E6-6E9DD4840321}" srcOrd="0" destOrd="0" presId="urn:microsoft.com/office/officeart/2005/8/layout/vList5"/>
    <dgm:cxn modelId="{E72C8EB4-1B44-4092-982C-35B61AB3FB71}" type="presOf" srcId="{FF94CA96-7CDE-49AE-B471-90F0A0C3F0C3}" destId="{F5614E4B-0DBE-41B8-B2E7-1CBD818020FD}" srcOrd="0" destOrd="0" presId="urn:microsoft.com/office/officeart/2005/8/layout/vList5"/>
    <dgm:cxn modelId="{3F7388B0-6893-413F-AC3B-2AD5A48A5D46}" type="presOf" srcId="{74C2E00E-5694-44E2-B1CE-1827935B5202}" destId="{58B130A2-75D3-4A08-B1DD-CB24A58623B7}" srcOrd="0" destOrd="0" presId="urn:microsoft.com/office/officeart/2005/8/layout/vList5"/>
    <dgm:cxn modelId="{E7DCD1B1-EE49-4E08-9B4F-59AEDCFEF450}" srcId="{74C2E00E-5694-44E2-B1CE-1827935B5202}" destId="{9D0DA739-0B12-482C-928C-C4CB5ED6C2B2}" srcOrd="1" destOrd="0" parTransId="{1AD19A35-5B37-456E-8ED7-1F5BD58FE3A0}" sibTransId="{EADFDFEF-0DC7-4A57-9AD5-3203D1C686C3}"/>
    <dgm:cxn modelId="{39409AF6-09D7-4C62-8AFB-D92B0E59A022}" srcId="{79811ECE-4A55-43D7-A311-7ADF6CA3F1B1}" destId="{A27AE138-D1A0-405C-B995-1B0D4A60BCCD}" srcOrd="1" destOrd="0" parTransId="{7F5CE819-AB12-4DF5-9074-F43F11611CDD}" sibTransId="{5C01F882-C5C3-43AF-90BD-9F3AC5154E7A}"/>
    <dgm:cxn modelId="{5B1C50B3-286C-443B-8CFC-C7E2688994F2}" type="presParOf" srcId="{58B130A2-75D3-4A08-B1DD-CB24A58623B7}" destId="{73AFB6A5-AF97-4DAE-8B21-B34B6D12F00A}" srcOrd="0" destOrd="0" presId="urn:microsoft.com/office/officeart/2005/8/layout/vList5"/>
    <dgm:cxn modelId="{362549CE-7109-4B2B-8DA3-CF47081D58CD}" type="presParOf" srcId="{73AFB6A5-AF97-4DAE-8B21-B34B6D12F00A}" destId="{B5606024-DD61-4D6A-84E6-B015C877A3D0}" srcOrd="0" destOrd="0" presId="urn:microsoft.com/office/officeart/2005/8/layout/vList5"/>
    <dgm:cxn modelId="{9562BF25-18E6-4229-B2B9-1FF3F209F75D}" type="presParOf" srcId="{73AFB6A5-AF97-4DAE-8B21-B34B6D12F00A}" destId="{7A71E45A-732D-4C6D-B9E6-6E9DD4840321}" srcOrd="1" destOrd="0" presId="urn:microsoft.com/office/officeart/2005/8/layout/vList5"/>
    <dgm:cxn modelId="{95187013-8C26-4F54-84A0-4360C87BE6F9}" type="presParOf" srcId="{58B130A2-75D3-4A08-B1DD-CB24A58623B7}" destId="{87798B69-7022-4CA6-8B9F-845FC3B1A14A}" srcOrd="1" destOrd="0" presId="urn:microsoft.com/office/officeart/2005/8/layout/vList5"/>
    <dgm:cxn modelId="{08073BF5-E0EF-44CC-BE1E-BF19A66A4B20}" type="presParOf" srcId="{58B130A2-75D3-4A08-B1DD-CB24A58623B7}" destId="{D1A990F4-8452-4ED3-AD02-92329B6FB67E}" srcOrd="2" destOrd="0" presId="urn:microsoft.com/office/officeart/2005/8/layout/vList5"/>
    <dgm:cxn modelId="{33A92F04-E274-4C20-9E68-00EDF4AD3F1F}" type="presParOf" srcId="{D1A990F4-8452-4ED3-AD02-92329B6FB67E}" destId="{021EEC00-B383-44BF-A9AD-B91F44814EAA}" srcOrd="0" destOrd="0" presId="urn:microsoft.com/office/officeart/2005/8/layout/vList5"/>
    <dgm:cxn modelId="{77A9B0F6-DA0B-4149-B2CD-785DACB4674C}" type="presParOf" srcId="{D1A990F4-8452-4ED3-AD02-92329B6FB67E}" destId="{08D71615-1D5C-4403-BA2E-0EFBAD60313F}" srcOrd="1" destOrd="0" presId="urn:microsoft.com/office/officeart/2005/8/layout/vList5"/>
    <dgm:cxn modelId="{4787EBB0-D548-4FEE-A990-58F1F717B49F}" type="presParOf" srcId="{58B130A2-75D3-4A08-B1DD-CB24A58623B7}" destId="{AAADA9A4-C665-48D8-A0B0-DBB49ED16FBB}" srcOrd="3" destOrd="0" presId="urn:microsoft.com/office/officeart/2005/8/layout/vList5"/>
    <dgm:cxn modelId="{F88582A7-0377-4C43-A4DF-F15B87F984D4}" type="presParOf" srcId="{58B130A2-75D3-4A08-B1DD-CB24A58623B7}" destId="{E6DFC863-6BA6-4689-9589-290F2A0BA580}" srcOrd="4" destOrd="0" presId="urn:microsoft.com/office/officeart/2005/8/layout/vList5"/>
    <dgm:cxn modelId="{7C156DCD-0A64-4785-B4CC-03F392C5FC89}" type="presParOf" srcId="{E6DFC863-6BA6-4689-9589-290F2A0BA580}" destId="{3D26E71D-E690-46D3-B30A-F83D0B764677}" srcOrd="0" destOrd="0" presId="urn:microsoft.com/office/officeart/2005/8/layout/vList5"/>
    <dgm:cxn modelId="{A16086DE-366B-4CB1-BFCC-60BD888DB4CB}" type="presParOf" srcId="{58B130A2-75D3-4A08-B1DD-CB24A58623B7}" destId="{E4EA08BD-C2E4-4BDA-92E5-931BB96F19B3}" srcOrd="5" destOrd="0" presId="urn:microsoft.com/office/officeart/2005/8/layout/vList5"/>
    <dgm:cxn modelId="{964F4746-47CA-47E8-A20C-36CFE595AE25}" type="presParOf" srcId="{58B130A2-75D3-4A08-B1DD-CB24A58623B7}" destId="{579E7D8A-6E4C-4254-9CAF-AE20A6708A8A}" srcOrd="6" destOrd="0" presId="urn:microsoft.com/office/officeart/2005/8/layout/vList5"/>
    <dgm:cxn modelId="{8F14E6EB-E857-4242-AE32-7893D463F564}" type="presParOf" srcId="{579E7D8A-6E4C-4254-9CAF-AE20A6708A8A}" destId="{F5614E4B-0DBE-41B8-B2E7-1CBD818020FD}" srcOrd="0" destOrd="0" presId="urn:microsoft.com/office/officeart/2005/8/layout/vList5"/>
    <dgm:cxn modelId="{FE5AEF63-CDC6-4CC7-B818-31914859693A}" type="presParOf" srcId="{579E7D8A-6E4C-4254-9CAF-AE20A6708A8A}" destId="{B7E9121D-E4B5-4505-980B-4FD7D907021E}" srcOrd="1" destOrd="0" presId="urn:microsoft.com/office/officeart/2005/8/layout/vList5"/>
    <dgm:cxn modelId="{D3F7682A-080E-485B-A7D3-7D606EEC7BC6}" type="presParOf" srcId="{58B130A2-75D3-4A08-B1DD-CB24A58623B7}" destId="{7C343168-45C9-46A8-A1EE-4BFD7D75DDB4}" srcOrd="7" destOrd="0" presId="urn:microsoft.com/office/officeart/2005/8/layout/vList5"/>
    <dgm:cxn modelId="{BB482C0F-5495-4792-8451-D4B1F6D788B1}" type="presParOf" srcId="{58B130A2-75D3-4A08-B1DD-CB24A58623B7}" destId="{7950566D-99A2-4977-A2F0-445F5B437D5F}" srcOrd="8" destOrd="0" presId="urn:microsoft.com/office/officeart/2005/8/layout/vList5"/>
    <dgm:cxn modelId="{0531C1A5-950F-44F5-9DDD-F8B2C74C7B2E}" type="presParOf" srcId="{7950566D-99A2-4977-A2F0-445F5B437D5F}" destId="{DB192DF1-A7A1-4446-91FB-3C97E195799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2E10C7-C9B2-466D-B8F0-CC44151CCFD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64BB24B-DD4A-4A2C-BABF-CF2EA4128E69}">
      <dgm:prSet/>
      <dgm:spPr/>
      <dgm:t>
        <a:bodyPr/>
        <a:lstStyle/>
        <a:p>
          <a:pPr>
            <a:defRPr cap="all"/>
          </a:pPr>
          <a:r>
            <a:rPr lang="en-US"/>
            <a:t>Break up into groups of 3 or 4 individuals</a:t>
          </a:r>
        </a:p>
      </dgm:t>
    </dgm:pt>
    <dgm:pt modelId="{8467CB22-E12E-4749-8A80-88DD88E71AC3}" type="parTrans" cxnId="{84D8FA77-1F47-47F3-A3C1-8DFED8FEEE0F}">
      <dgm:prSet/>
      <dgm:spPr/>
      <dgm:t>
        <a:bodyPr/>
        <a:lstStyle/>
        <a:p>
          <a:endParaRPr lang="en-US"/>
        </a:p>
      </dgm:t>
    </dgm:pt>
    <dgm:pt modelId="{195E01BB-1BC3-4B99-AAE9-2610A1CF685F}" type="sibTrans" cxnId="{84D8FA77-1F47-47F3-A3C1-8DFED8FEEE0F}">
      <dgm:prSet/>
      <dgm:spPr/>
      <dgm:t>
        <a:bodyPr/>
        <a:lstStyle/>
        <a:p>
          <a:endParaRPr lang="en-US"/>
        </a:p>
      </dgm:t>
    </dgm:pt>
    <dgm:pt modelId="{FFAC4EAC-EB10-4E46-A37D-3C13D10233D3}">
      <dgm:prSet/>
      <dgm:spPr/>
      <dgm:t>
        <a:bodyPr/>
        <a:lstStyle/>
        <a:p>
          <a:pPr>
            <a:defRPr cap="all"/>
          </a:pPr>
          <a:r>
            <a:rPr lang="en-US"/>
            <a:t>Guiding questions</a:t>
          </a:r>
        </a:p>
      </dgm:t>
    </dgm:pt>
    <dgm:pt modelId="{AF9846FF-880B-4029-842B-45EFF1B435FC}" type="parTrans" cxnId="{F7711A73-D327-4CF3-98A4-5907BEDE2031}">
      <dgm:prSet/>
      <dgm:spPr/>
      <dgm:t>
        <a:bodyPr/>
        <a:lstStyle/>
        <a:p>
          <a:endParaRPr lang="en-US"/>
        </a:p>
      </dgm:t>
    </dgm:pt>
    <dgm:pt modelId="{0E9A4770-69A0-4390-B638-7E2F088301DE}" type="sibTrans" cxnId="{F7711A73-D327-4CF3-98A4-5907BEDE2031}">
      <dgm:prSet/>
      <dgm:spPr/>
      <dgm:t>
        <a:bodyPr/>
        <a:lstStyle/>
        <a:p>
          <a:endParaRPr lang="en-US"/>
        </a:p>
      </dgm:t>
    </dgm:pt>
    <dgm:pt modelId="{D2A18F24-C243-447A-A69C-04FBF87628B6}">
      <dgm:prSet/>
      <dgm:spPr/>
      <dgm:t>
        <a:bodyPr/>
        <a:lstStyle/>
        <a:p>
          <a:pPr>
            <a:defRPr cap="all"/>
          </a:pPr>
          <a:r>
            <a:rPr lang="en-US"/>
            <a:t>Reflection as a large group after discussion</a:t>
          </a:r>
        </a:p>
      </dgm:t>
    </dgm:pt>
    <dgm:pt modelId="{4BD7257C-DF11-4E6E-B95A-BF154E2C7358}" type="parTrans" cxnId="{048D09C3-B9D2-4FA8-9D41-13070233BD71}">
      <dgm:prSet/>
      <dgm:spPr/>
      <dgm:t>
        <a:bodyPr/>
        <a:lstStyle/>
        <a:p>
          <a:endParaRPr lang="en-US"/>
        </a:p>
      </dgm:t>
    </dgm:pt>
    <dgm:pt modelId="{A36EED2C-FC35-4D5A-99B2-E485F7B5C6A0}" type="sibTrans" cxnId="{048D09C3-B9D2-4FA8-9D41-13070233BD71}">
      <dgm:prSet/>
      <dgm:spPr/>
      <dgm:t>
        <a:bodyPr/>
        <a:lstStyle/>
        <a:p>
          <a:endParaRPr lang="en-US"/>
        </a:p>
      </dgm:t>
    </dgm:pt>
    <dgm:pt modelId="{179151AB-6FAC-49FD-9774-0B621BF79A08}" type="pres">
      <dgm:prSet presAssocID="{1B2E10C7-C9B2-466D-B8F0-CC44151CCFD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B04D1A-6A7F-4427-B283-84C91DE6340C}" type="pres">
      <dgm:prSet presAssocID="{464BB24B-DD4A-4A2C-BABF-CF2EA4128E69}" presName="compNode" presStyleCnt="0"/>
      <dgm:spPr/>
    </dgm:pt>
    <dgm:pt modelId="{054DFA86-1FEB-4D56-9686-F8AA8FB4296D}" type="pres">
      <dgm:prSet presAssocID="{464BB24B-DD4A-4A2C-BABF-CF2EA4128E69}" presName="iconBgRect" presStyleLbl="bgShp" presStyleIdx="0" presStyleCnt="3"/>
      <dgm:spPr/>
    </dgm:pt>
    <dgm:pt modelId="{9392F692-37D6-4C18-81B4-165008896A64}" type="pres">
      <dgm:prSet presAssocID="{464BB24B-DD4A-4A2C-BABF-CF2EA4128E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58BD2F3-0203-4C5F-8097-A8C44C3F7C4D}" type="pres">
      <dgm:prSet presAssocID="{464BB24B-DD4A-4A2C-BABF-CF2EA4128E69}" presName="spaceRect" presStyleCnt="0"/>
      <dgm:spPr/>
    </dgm:pt>
    <dgm:pt modelId="{F123ADA3-71CE-4DE2-915A-B2F45469ABA3}" type="pres">
      <dgm:prSet presAssocID="{464BB24B-DD4A-4A2C-BABF-CF2EA4128E69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9831C30-B95E-47BB-8160-D5EB34C93018}" type="pres">
      <dgm:prSet presAssocID="{195E01BB-1BC3-4B99-AAE9-2610A1CF685F}" presName="sibTrans" presStyleCnt="0"/>
      <dgm:spPr/>
    </dgm:pt>
    <dgm:pt modelId="{74479EDB-A403-485A-8400-C554DA96456D}" type="pres">
      <dgm:prSet presAssocID="{FFAC4EAC-EB10-4E46-A37D-3C13D10233D3}" presName="compNode" presStyleCnt="0"/>
      <dgm:spPr/>
    </dgm:pt>
    <dgm:pt modelId="{CF15B0FF-AD52-40DC-A2C8-3CAED6AB93F1}" type="pres">
      <dgm:prSet presAssocID="{FFAC4EAC-EB10-4E46-A37D-3C13D10233D3}" presName="iconBgRect" presStyleLbl="bgShp" presStyleIdx="1" presStyleCnt="3"/>
      <dgm:spPr/>
    </dgm:pt>
    <dgm:pt modelId="{1554F0B4-5903-44B0-A0C2-6787B09EB5E0}" type="pres">
      <dgm:prSet presAssocID="{FFAC4EAC-EB10-4E46-A37D-3C13D10233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8BBB2082-139E-40DB-B49F-6169FBAB0474}" type="pres">
      <dgm:prSet presAssocID="{FFAC4EAC-EB10-4E46-A37D-3C13D10233D3}" presName="spaceRect" presStyleCnt="0"/>
      <dgm:spPr/>
    </dgm:pt>
    <dgm:pt modelId="{BA49AC38-A4DE-4ECC-B65F-B270458CB6BF}" type="pres">
      <dgm:prSet presAssocID="{FFAC4EAC-EB10-4E46-A37D-3C13D10233D3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5A15752-E434-42A7-A462-32A8C667D0C9}" type="pres">
      <dgm:prSet presAssocID="{0E9A4770-69A0-4390-B638-7E2F088301DE}" presName="sibTrans" presStyleCnt="0"/>
      <dgm:spPr/>
    </dgm:pt>
    <dgm:pt modelId="{461E862B-BD37-4D93-BC15-416222902483}" type="pres">
      <dgm:prSet presAssocID="{D2A18F24-C243-447A-A69C-04FBF87628B6}" presName="compNode" presStyleCnt="0"/>
      <dgm:spPr/>
    </dgm:pt>
    <dgm:pt modelId="{6AFD4866-8DE2-409D-A342-0EB278A32AD1}" type="pres">
      <dgm:prSet presAssocID="{D2A18F24-C243-447A-A69C-04FBF87628B6}" presName="iconBgRect" presStyleLbl="bgShp" presStyleIdx="2" presStyleCnt="3"/>
      <dgm:spPr/>
    </dgm:pt>
    <dgm:pt modelId="{F5946EBD-346E-44E2-84DF-E718507D5BC3}" type="pres">
      <dgm:prSet presAssocID="{D2A18F24-C243-447A-A69C-04FBF87628B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1D9E2DA4-CF57-482C-A26F-8BFECB5D6394}" type="pres">
      <dgm:prSet presAssocID="{D2A18F24-C243-447A-A69C-04FBF87628B6}" presName="spaceRect" presStyleCnt="0"/>
      <dgm:spPr/>
    </dgm:pt>
    <dgm:pt modelId="{BD7B9E70-E69A-4E85-9E2F-6843DD087E4D}" type="pres">
      <dgm:prSet presAssocID="{D2A18F24-C243-447A-A69C-04FBF87628B6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711A73-D327-4CF3-98A4-5907BEDE2031}" srcId="{1B2E10C7-C9B2-466D-B8F0-CC44151CCFDD}" destId="{FFAC4EAC-EB10-4E46-A37D-3C13D10233D3}" srcOrd="1" destOrd="0" parTransId="{AF9846FF-880B-4029-842B-45EFF1B435FC}" sibTransId="{0E9A4770-69A0-4390-B638-7E2F088301DE}"/>
    <dgm:cxn modelId="{84D8FA77-1F47-47F3-A3C1-8DFED8FEEE0F}" srcId="{1B2E10C7-C9B2-466D-B8F0-CC44151CCFDD}" destId="{464BB24B-DD4A-4A2C-BABF-CF2EA4128E69}" srcOrd="0" destOrd="0" parTransId="{8467CB22-E12E-4749-8A80-88DD88E71AC3}" sibTransId="{195E01BB-1BC3-4B99-AAE9-2610A1CF685F}"/>
    <dgm:cxn modelId="{A5BF3280-9116-4BF1-8421-625C73BB6709}" type="presOf" srcId="{D2A18F24-C243-447A-A69C-04FBF87628B6}" destId="{BD7B9E70-E69A-4E85-9E2F-6843DD087E4D}" srcOrd="0" destOrd="0" presId="urn:microsoft.com/office/officeart/2018/5/layout/IconCircleLabelList"/>
    <dgm:cxn modelId="{567EC9CC-B3F5-4D69-9E0D-AC79035560C7}" type="presOf" srcId="{464BB24B-DD4A-4A2C-BABF-CF2EA4128E69}" destId="{F123ADA3-71CE-4DE2-915A-B2F45469ABA3}" srcOrd="0" destOrd="0" presId="urn:microsoft.com/office/officeart/2018/5/layout/IconCircleLabelList"/>
    <dgm:cxn modelId="{048D09C3-B9D2-4FA8-9D41-13070233BD71}" srcId="{1B2E10C7-C9B2-466D-B8F0-CC44151CCFDD}" destId="{D2A18F24-C243-447A-A69C-04FBF87628B6}" srcOrd="2" destOrd="0" parTransId="{4BD7257C-DF11-4E6E-B95A-BF154E2C7358}" sibTransId="{A36EED2C-FC35-4D5A-99B2-E485F7B5C6A0}"/>
    <dgm:cxn modelId="{0F9D27C8-CBA3-4277-8684-20D7AE063125}" type="presOf" srcId="{FFAC4EAC-EB10-4E46-A37D-3C13D10233D3}" destId="{BA49AC38-A4DE-4ECC-B65F-B270458CB6BF}" srcOrd="0" destOrd="0" presId="urn:microsoft.com/office/officeart/2018/5/layout/IconCircleLabelList"/>
    <dgm:cxn modelId="{D53527AF-9334-4827-8D3E-76BAC2375B18}" type="presOf" srcId="{1B2E10C7-C9B2-466D-B8F0-CC44151CCFDD}" destId="{179151AB-6FAC-49FD-9774-0B621BF79A08}" srcOrd="0" destOrd="0" presId="urn:microsoft.com/office/officeart/2018/5/layout/IconCircleLabelList"/>
    <dgm:cxn modelId="{D7C16102-4AF7-4B6B-BEEE-150D8B51FD3A}" type="presParOf" srcId="{179151AB-6FAC-49FD-9774-0B621BF79A08}" destId="{63B04D1A-6A7F-4427-B283-84C91DE6340C}" srcOrd="0" destOrd="0" presId="urn:microsoft.com/office/officeart/2018/5/layout/IconCircleLabelList"/>
    <dgm:cxn modelId="{CB0F0A34-CED1-4148-8967-626435E02859}" type="presParOf" srcId="{63B04D1A-6A7F-4427-B283-84C91DE6340C}" destId="{054DFA86-1FEB-4D56-9686-F8AA8FB4296D}" srcOrd="0" destOrd="0" presId="urn:microsoft.com/office/officeart/2018/5/layout/IconCircleLabelList"/>
    <dgm:cxn modelId="{BA156034-B5B5-40D2-9821-39EFDBC482EA}" type="presParOf" srcId="{63B04D1A-6A7F-4427-B283-84C91DE6340C}" destId="{9392F692-37D6-4C18-81B4-165008896A64}" srcOrd="1" destOrd="0" presId="urn:microsoft.com/office/officeart/2018/5/layout/IconCircleLabelList"/>
    <dgm:cxn modelId="{961F7310-B15C-4A69-B206-8284FB78B572}" type="presParOf" srcId="{63B04D1A-6A7F-4427-B283-84C91DE6340C}" destId="{158BD2F3-0203-4C5F-8097-A8C44C3F7C4D}" srcOrd="2" destOrd="0" presId="urn:microsoft.com/office/officeart/2018/5/layout/IconCircleLabelList"/>
    <dgm:cxn modelId="{0858DFC0-7B8C-4BD9-9A21-941CF2A7B724}" type="presParOf" srcId="{63B04D1A-6A7F-4427-B283-84C91DE6340C}" destId="{F123ADA3-71CE-4DE2-915A-B2F45469ABA3}" srcOrd="3" destOrd="0" presId="urn:microsoft.com/office/officeart/2018/5/layout/IconCircleLabelList"/>
    <dgm:cxn modelId="{2A90C29C-BD58-43AD-8EA8-AE035D402559}" type="presParOf" srcId="{179151AB-6FAC-49FD-9774-0B621BF79A08}" destId="{89831C30-B95E-47BB-8160-D5EB34C93018}" srcOrd="1" destOrd="0" presId="urn:microsoft.com/office/officeart/2018/5/layout/IconCircleLabelList"/>
    <dgm:cxn modelId="{D8054C51-0AEF-40F1-A0A4-163C9DB3F299}" type="presParOf" srcId="{179151AB-6FAC-49FD-9774-0B621BF79A08}" destId="{74479EDB-A403-485A-8400-C554DA96456D}" srcOrd="2" destOrd="0" presId="urn:microsoft.com/office/officeart/2018/5/layout/IconCircleLabelList"/>
    <dgm:cxn modelId="{F25B3590-5542-410F-AD35-640E7026FD44}" type="presParOf" srcId="{74479EDB-A403-485A-8400-C554DA96456D}" destId="{CF15B0FF-AD52-40DC-A2C8-3CAED6AB93F1}" srcOrd="0" destOrd="0" presId="urn:microsoft.com/office/officeart/2018/5/layout/IconCircleLabelList"/>
    <dgm:cxn modelId="{2CC272DA-B55C-43EC-B9E6-8B285D24262E}" type="presParOf" srcId="{74479EDB-A403-485A-8400-C554DA96456D}" destId="{1554F0B4-5903-44B0-A0C2-6787B09EB5E0}" srcOrd="1" destOrd="0" presId="urn:microsoft.com/office/officeart/2018/5/layout/IconCircleLabelList"/>
    <dgm:cxn modelId="{A785BB9F-E8E0-412C-8D57-7784D8BFA3C9}" type="presParOf" srcId="{74479EDB-A403-485A-8400-C554DA96456D}" destId="{8BBB2082-139E-40DB-B49F-6169FBAB0474}" srcOrd="2" destOrd="0" presId="urn:microsoft.com/office/officeart/2018/5/layout/IconCircleLabelList"/>
    <dgm:cxn modelId="{2A1EECA0-B905-464B-A187-151A1B89FC13}" type="presParOf" srcId="{74479EDB-A403-485A-8400-C554DA96456D}" destId="{BA49AC38-A4DE-4ECC-B65F-B270458CB6BF}" srcOrd="3" destOrd="0" presId="urn:microsoft.com/office/officeart/2018/5/layout/IconCircleLabelList"/>
    <dgm:cxn modelId="{9C81F307-CBC9-441C-B9F9-84D5F27B69B8}" type="presParOf" srcId="{179151AB-6FAC-49FD-9774-0B621BF79A08}" destId="{95A15752-E434-42A7-A462-32A8C667D0C9}" srcOrd="3" destOrd="0" presId="urn:microsoft.com/office/officeart/2018/5/layout/IconCircleLabelList"/>
    <dgm:cxn modelId="{C4FCCE2D-9186-4F8A-87DF-1436576A2AFB}" type="presParOf" srcId="{179151AB-6FAC-49FD-9774-0B621BF79A08}" destId="{461E862B-BD37-4D93-BC15-416222902483}" srcOrd="4" destOrd="0" presId="urn:microsoft.com/office/officeart/2018/5/layout/IconCircleLabelList"/>
    <dgm:cxn modelId="{BAD76DFF-A9D2-4E9C-9031-06F340A4926A}" type="presParOf" srcId="{461E862B-BD37-4D93-BC15-416222902483}" destId="{6AFD4866-8DE2-409D-A342-0EB278A32AD1}" srcOrd="0" destOrd="0" presId="urn:microsoft.com/office/officeart/2018/5/layout/IconCircleLabelList"/>
    <dgm:cxn modelId="{F53CCFEB-1A8C-4906-BF0B-C0CDA168B197}" type="presParOf" srcId="{461E862B-BD37-4D93-BC15-416222902483}" destId="{F5946EBD-346E-44E2-84DF-E718507D5BC3}" srcOrd="1" destOrd="0" presId="urn:microsoft.com/office/officeart/2018/5/layout/IconCircleLabelList"/>
    <dgm:cxn modelId="{86FF8CAE-470E-433B-A5D1-E2C76B13C7F2}" type="presParOf" srcId="{461E862B-BD37-4D93-BC15-416222902483}" destId="{1D9E2DA4-CF57-482C-A26F-8BFECB5D6394}" srcOrd="2" destOrd="0" presId="urn:microsoft.com/office/officeart/2018/5/layout/IconCircleLabelList"/>
    <dgm:cxn modelId="{70B00450-B9D2-4DAE-A8CB-0E0673280399}" type="presParOf" srcId="{461E862B-BD37-4D93-BC15-416222902483}" destId="{BD7B9E70-E69A-4E85-9E2F-6843DD087E4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64E15-6A75-487D-8816-2D78FAC3CC8D}">
      <dsp:nvSpPr>
        <dsp:cNvPr id="0" name=""/>
        <dsp:cNvSpPr/>
      </dsp:nvSpPr>
      <dsp:spPr>
        <a:xfrm>
          <a:off x="0" y="558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13F7D-C10A-4C34-8242-D31DA3A25B54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73E88-8EA2-48CF-9891-4FE703E0AF99}">
      <dsp:nvSpPr>
        <dsp:cNvPr id="0" name=""/>
        <dsp:cNvSpPr/>
      </dsp:nvSpPr>
      <dsp:spPr>
        <a:xfrm>
          <a:off x="1508391" y="558"/>
          <a:ext cx="2923222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13% of Americans are immigrants</a:t>
          </a:r>
          <a:endParaRPr lang="en-US" sz="1800" kern="1200"/>
        </a:p>
      </dsp:txBody>
      <dsp:txXfrm>
        <a:off x="1508391" y="558"/>
        <a:ext cx="2923222" cy="1305966"/>
      </dsp:txXfrm>
    </dsp:sp>
    <dsp:sp modelId="{D6BDC2BA-8D65-45CB-82BD-3443C29B73DB}">
      <dsp:nvSpPr>
        <dsp:cNvPr id="0" name=""/>
        <dsp:cNvSpPr/>
      </dsp:nvSpPr>
      <dsp:spPr>
        <a:xfrm>
          <a:off x="4431614" y="558"/>
          <a:ext cx="2064435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40 million</a:t>
          </a:r>
        </a:p>
      </dsp:txBody>
      <dsp:txXfrm>
        <a:off x="4431614" y="558"/>
        <a:ext cx="2064435" cy="1305966"/>
      </dsp:txXfrm>
    </dsp:sp>
    <dsp:sp modelId="{28283201-27AF-41DA-B451-A2C8C18D367A}">
      <dsp:nvSpPr>
        <dsp:cNvPr id="0" name=""/>
        <dsp:cNvSpPr/>
      </dsp:nvSpPr>
      <dsp:spPr>
        <a:xfrm>
          <a:off x="0" y="1633016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DC0C5-BA55-43E1-A238-CCFE60AD3C90}">
      <dsp:nvSpPr>
        <dsp:cNvPr id="0" name=""/>
        <dsp:cNvSpPr/>
      </dsp:nvSpPr>
      <dsp:spPr>
        <a:xfrm>
          <a:off x="395054" y="1926859"/>
          <a:ext cx="718281" cy="718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DA730-44B3-4E8F-B891-433EBE2CF188}">
      <dsp:nvSpPr>
        <dsp:cNvPr id="0" name=""/>
        <dsp:cNvSpPr/>
      </dsp:nvSpPr>
      <dsp:spPr>
        <a:xfrm>
          <a:off x="1508391" y="1633016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25% of Americans are second-generation immigrants</a:t>
          </a:r>
          <a:endParaRPr lang="en-US" sz="1800" kern="1200"/>
        </a:p>
      </dsp:txBody>
      <dsp:txXfrm>
        <a:off x="1508391" y="1633016"/>
        <a:ext cx="4987658" cy="1305966"/>
      </dsp:txXfrm>
    </dsp:sp>
    <dsp:sp modelId="{B5373948-E6C9-43D7-8DA5-BC88EAF7B709}">
      <dsp:nvSpPr>
        <dsp:cNvPr id="0" name=""/>
        <dsp:cNvSpPr/>
      </dsp:nvSpPr>
      <dsp:spPr>
        <a:xfrm>
          <a:off x="0" y="3265475"/>
          <a:ext cx="6496050" cy="13059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FDB7F-AE54-4B1E-BE73-0B0D68176C1D}">
      <dsp:nvSpPr>
        <dsp:cNvPr id="0" name=""/>
        <dsp:cNvSpPr/>
      </dsp:nvSpPr>
      <dsp:spPr>
        <a:xfrm>
          <a:off x="395054" y="3559317"/>
          <a:ext cx="718281" cy="718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EE862-0182-4A6D-87D6-14E1937676D5}">
      <dsp:nvSpPr>
        <dsp:cNvPr id="0" name=""/>
        <dsp:cNvSpPr/>
      </dsp:nvSpPr>
      <dsp:spPr>
        <a:xfrm>
          <a:off x="1508391" y="3265475"/>
          <a:ext cx="498765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Immigrants &amp; second-generation Americans are the </a:t>
          </a:r>
          <a:r>
            <a:rPr lang="en-US" sz="1800" b="1" u="sng" kern="1200"/>
            <a:t>fastest growing</a:t>
          </a:r>
          <a:r>
            <a:rPr lang="en-US" sz="1800" b="1" kern="1200"/>
            <a:t> population within the American education system</a:t>
          </a:r>
          <a:endParaRPr lang="en-US" sz="1800" kern="1200"/>
        </a:p>
      </dsp:txBody>
      <dsp:txXfrm>
        <a:off x="1508391" y="3265475"/>
        <a:ext cx="4987658" cy="1305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1E45A-732D-4C6D-B9E6-6E9DD4840321}">
      <dsp:nvSpPr>
        <dsp:cNvPr id="0" name=""/>
        <dsp:cNvSpPr/>
      </dsp:nvSpPr>
      <dsp:spPr>
        <a:xfrm rot="5400000">
          <a:off x="4065930" y="-1637497"/>
          <a:ext cx="702766" cy="4157472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/>
            <a:t>2-3 years for speaking skills</a:t>
          </a:r>
          <a:endParaRPr lang="en-US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dirty="0"/>
            <a:t>5-7 for reading, comprehension, and analytical skills</a:t>
          </a:r>
          <a:endParaRPr lang="en-US" sz="1200" kern="1200" dirty="0"/>
        </a:p>
      </dsp:txBody>
      <dsp:txXfrm rot="-5400000">
        <a:off x="2338577" y="124162"/>
        <a:ext cx="4123166" cy="634154"/>
      </dsp:txXfrm>
    </dsp:sp>
    <dsp:sp modelId="{B5606024-DD61-4D6A-84E6-B015C877A3D0}">
      <dsp:nvSpPr>
        <dsp:cNvPr id="0" name=""/>
        <dsp:cNvSpPr/>
      </dsp:nvSpPr>
      <dsp:spPr>
        <a:xfrm>
          <a:off x="0" y="2009"/>
          <a:ext cx="2338578" cy="878458"/>
        </a:xfrm>
        <a:prstGeom prst="roundRect">
          <a:avLst/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/>
            <a:t>Language development:</a:t>
          </a:r>
          <a:endParaRPr lang="en-US" sz="1500" kern="1200"/>
        </a:p>
      </dsp:txBody>
      <dsp:txXfrm>
        <a:off x="42883" y="44892"/>
        <a:ext cx="2252812" cy="792692"/>
      </dsp:txXfrm>
    </dsp:sp>
    <dsp:sp modelId="{08D71615-1D5C-4403-BA2E-0EFBAD60313F}">
      <dsp:nvSpPr>
        <dsp:cNvPr id="0" name=""/>
        <dsp:cNvSpPr/>
      </dsp:nvSpPr>
      <dsp:spPr>
        <a:xfrm rot="5400000">
          <a:off x="4065930" y="-715116"/>
          <a:ext cx="702766" cy="415747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/>
            <a:t>High school remedial courses</a:t>
          </a:r>
          <a:endParaRPr lang="en-US" sz="1200" kern="1200"/>
        </a:p>
      </dsp:txBody>
      <dsp:txXfrm rot="-5400000">
        <a:off x="2338577" y="1046543"/>
        <a:ext cx="4123166" cy="634154"/>
      </dsp:txXfrm>
    </dsp:sp>
    <dsp:sp modelId="{021EEC00-B383-44BF-A9AD-B91F44814EAA}">
      <dsp:nvSpPr>
        <dsp:cNvPr id="0" name=""/>
        <dsp:cNvSpPr/>
      </dsp:nvSpPr>
      <dsp:spPr>
        <a:xfrm>
          <a:off x="0" y="924390"/>
          <a:ext cx="2338578" cy="87845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/>
            <a:t>Lack of challenging material</a:t>
          </a:r>
          <a:endParaRPr lang="en-US" sz="1500" kern="1200"/>
        </a:p>
      </dsp:txBody>
      <dsp:txXfrm>
        <a:off x="42883" y="967273"/>
        <a:ext cx="2252812" cy="792692"/>
      </dsp:txXfrm>
    </dsp:sp>
    <dsp:sp modelId="{3D26E71D-E690-46D3-B30A-F83D0B764677}">
      <dsp:nvSpPr>
        <dsp:cNvPr id="0" name=""/>
        <dsp:cNvSpPr/>
      </dsp:nvSpPr>
      <dsp:spPr>
        <a:xfrm>
          <a:off x="0" y="1846770"/>
          <a:ext cx="2338578" cy="8784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/>
            <a:t>GPAs vs. ACT/SAT scores</a:t>
          </a:r>
          <a:endParaRPr lang="en-US" sz="1500" kern="1200"/>
        </a:p>
      </dsp:txBody>
      <dsp:txXfrm>
        <a:off x="42883" y="1889653"/>
        <a:ext cx="2252812" cy="792692"/>
      </dsp:txXfrm>
    </dsp:sp>
    <dsp:sp modelId="{B7E9121D-E4B5-4505-980B-4FD7D907021E}">
      <dsp:nvSpPr>
        <dsp:cNvPr id="0" name=""/>
        <dsp:cNvSpPr/>
      </dsp:nvSpPr>
      <dsp:spPr>
        <a:xfrm rot="5400000">
          <a:off x="4065930" y="1129644"/>
          <a:ext cx="702766" cy="415747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/>
            <a:t>First-generation students</a:t>
          </a:r>
          <a:endParaRPr lang="en-US" sz="1200" kern="1200"/>
        </a:p>
      </dsp:txBody>
      <dsp:txXfrm rot="-5400000">
        <a:off x="2338577" y="2891303"/>
        <a:ext cx="4123166" cy="634154"/>
      </dsp:txXfrm>
    </dsp:sp>
    <dsp:sp modelId="{F5614E4B-0DBE-41B8-B2E7-1CBD818020FD}">
      <dsp:nvSpPr>
        <dsp:cNvPr id="0" name=""/>
        <dsp:cNvSpPr/>
      </dsp:nvSpPr>
      <dsp:spPr>
        <a:xfrm>
          <a:off x="0" y="2769151"/>
          <a:ext cx="2338578" cy="87845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/>
            <a:t>Unfamiliar with college expectations</a:t>
          </a:r>
          <a:endParaRPr lang="en-US" sz="1500" kern="1200"/>
        </a:p>
      </dsp:txBody>
      <dsp:txXfrm>
        <a:off x="42883" y="2812034"/>
        <a:ext cx="2252812" cy="792692"/>
      </dsp:txXfrm>
    </dsp:sp>
    <dsp:sp modelId="{DB192DF1-A7A1-4446-91FB-3C97E1957996}">
      <dsp:nvSpPr>
        <dsp:cNvPr id="0" name=""/>
        <dsp:cNvSpPr/>
      </dsp:nvSpPr>
      <dsp:spPr>
        <a:xfrm>
          <a:off x="0" y="3691532"/>
          <a:ext cx="2338578" cy="87845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/>
            <a:t>Cultural references (Ousey, Brown, and Goldschmidt, 2014)</a:t>
          </a:r>
          <a:endParaRPr lang="en-US" sz="1500" kern="1200"/>
        </a:p>
      </dsp:txBody>
      <dsp:txXfrm>
        <a:off x="42883" y="3734415"/>
        <a:ext cx="2252812" cy="792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DFA86-1FEB-4D56-9686-F8AA8FB4296D}">
      <dsp:nvSpPr>
        <dsp:cNvPr id="0" name=""/>
        <dsp:cNvSpPr/>
      </dsp:nvSpPr>
      <dsp:spPr>
        <a:xfrm>
          <a:off x="702434" y="59638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2F692-37D6-4C18-81B4-165008896A64}">
      <dsp:nvSpPr>
        <dsp:cNvPr id="0" name=""/>
        <dsp:cNvSpPr/>
      </dsp:nvSpPr>
      <dsp:spPr>
        <a:xfrm>
          <a:off x="1119247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3ADA3-71CE-4DE2-915A-B2F45469ABA3}">
      <dsp:nvSpPr>
        <dsp:cNvPr id="0" name=""/>
        <dsp:cNvSpPr/>
      </dsp:nvSpPr>
      <dsp:spPr>
        <a:xfrm>
          <a:off x="77216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/>
            <a:t>Break up into groups of 3 or 4 individuals</a:t>
          </a:r>
        </a:p>
      </dsp:txBody>
      <dsp:txXfrm>
        <a:off x="77216" y="2624638"/>
        <a:ext cx="3206250" cy="720000"/>
      </dsp:txXfrm>
    </dsp:sp>
    <dsp:sp modelId="{CF15B0FF-AD52-40DC-A2C8-3CAED6AB93F1}">
      <dsp:nvSpPr>
        <dsp:cNvPr id="0" name=""/>
        <dsp:cNvSpPr/>
      </dsp:nvSpPr>
      <dsp:spPr>
        <a:xfrm>
          <a:off x="4469778" y="59638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4F0B4-5903-44B0-A0C2-6787B09EB5E0}">
      <dsp:nvSpPr>
        <dsp:cNvPr id="0" name=""/>
        <dsp:cNvSpPr/>
      </dsp:nvSpPr>
      <dsp:spPr>
        <a:xfrm>
          <a:off x="4886591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9AC38-A4DE-4ECC-B65F-B270458CB6BF}">
      <dsp:nvSpPr>
        <dsp:cNvPr id="0" name=""/>
        <dsp:cNvSpPr/>
      </dsp:nvSpPr>
      <dsp:spPr>
        <a:xfrm>
          <a:off x="3844559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/>
            <a:t>Guiding questions</a:t>
          </a:r>
        </a:p>
      </dsp:txBody>
      <dsp:txXfrm>
        <a:off x="3844559" y="2624638"/>
        <a:ext cx="3206250" cy="720000"/>
      </dsp:txXfrm>
    </dsp:sp>
    <dsp:sp modelId="{6AFD4866-8DE2-409D-A342-0EB278A32AD1}">
      <dsp:nvSpPr>
        <dsp:cNvPr id="0" name=""/>
        <dsp:cNvSpPr/>
      </dsp:nvSpPr>
      <dsp:spPr>
        <a:xfrm>
          <a:off x="8237122" y="59638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46EBD-346E-44E2-84DF-E718507D5BC3}">
      <dsp:nvSpPr>
        <dsp:cNvPr id="0" name=""/>
        <dsp:cNvSpPr/>
      </dsp:nvSpPr>
      <dsp:spPr>
        <a:xfrm>
          <a:off x="8653935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B9E70-E69A-4E85-9E2F-6843DD087E4D}">
      <dsp:nvSpPr>
        <dsp:cNvPr id="0" name=""/>
        <dsp:cNvSpPr/>
      </dsp:nvSpPr>
      <dsp:spPr>
        <a:xfrm>
          <a:off x="7611903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/>
            <a:t>Reflection as a large group after discussion</a:t>
          </a:r>
        </a:p>
      </dsp:txBody>
      <dsp:txXfrm>
        <a:off x="7611903" y="2624638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2166F-F5A3-4AB0-9125-2F6F88E963B5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06B40-5CDA-45C3-A823-5FA92909D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57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and welcome to my presentation about Advising New American Undergraduates: Challenges and Opportunities! My name is Nancy Childrey and I am an academic advisor at Saint Louis University! I hope you are ready to hear some stories because this topic hits very close to home for me. I’ll explain more in a bit!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06B40-5CDA-45C3-A823-5FA92909D7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86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U.S. Department of Education, National Center for Education Statistics, … (2016).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06B40-5CDA-45C3-A823-5FA92909D7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90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U.S. Department of Education, National Center for Education Statistics, … (2016).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06B40-5CDA-45C3-A823-5FA92909D7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46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Good GPAs may be representative of students’ hard work, while their actual level of academic achievement is represented by lower standardized tests scores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ACT/SATs are more difficult to master than to work well in school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Cultural references: may not understand cultural references, especially if grow up in close connection with their respective community and English is not the primary language spoken at home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Low cultural capital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06B40-5CDA-45C3-A823-5FA92909D7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35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06B40-5CDA-45C3-A823-5FA92909D7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give you an idea about what I’ll be presenting on, I wanted to show you the outline of this presentation. When I created this presentation, I actually drew it from a presentation I did a year ago with another advisor and a graduate student. Last year I had the opportunity to supervise a graduate student. During the time of supervision I gave her a task to study about a group that she wanted to learn more about. But before we talk about New American Undergraduates, I wanted to cover some basic information that I don’t want to assume you already know. Then we’ll watch a video, learn some general facts, and then narrow our focus on first and second-generation immigrant students. We’ll cover some of their challenges and hear opportunities to help them succeed in college. At the end, I’d like for you to get in a small group to discuss some reflection questions and we’ll come together as a big group to discuss what you found interesting </a:t>
            </a:r>
            <a:r>
              <a:rPr lang="en-US"/>
              <a:t>and helpful.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06B40-5CDA-45C3-A823-5FA92909D7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8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Immigration Terms and Definitions Involving Aliens, IRS, updated 01/10/2018, accessed 01/16/2018, https://www.irs.gov/individuals/international-taxpayers/immigration-terms-and-definitions-involving-aliens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06B40-5CDA-45C3-A823-5FA92909D7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8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Immigration Terms and Definitions Involving Aliens, IRS, updated 01/10/2018, accessed 01/16/2018, https://www.irs.gov/individuals/international-taxpayers/immigration-terms-and-definitions-involving-aliens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06B40-5CDA-45C3-A823-5FA92909D7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33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Refugees &amp; Asylum, reviewed 11/12/2015, accessed 01/16/2018, </a:t>
            </a:r>
            <a:r>
              <a:rPr lang="en-US">
                <a:solidFill>
                  <a:srgbClr val="FFFFFF"/>
                </a:solidFill>
              </a:rPr>
              <a:t>https://www.uscis.gov/humanitarian/refugees-asylum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06B40-5CDA-45C3-A823-5FA92909D7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2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Immigration Terms and Definitions Involving Aliens, IRS, updated 01/10/2018, accessed 01/16/2018, https://www.irs.gov/individuals/international-taxpayers/immigration-terms-and-definitions-involving-aliens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06B40-5CDA-45C3-A823-5FA92909D7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31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06B40-5CDA-45C3-A823-5FA92909D7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9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06B40-5CDA-45C3-A823-5FA92909D7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6 India, 2 Pakistan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06B40-5CDA-45C3-A823-5FA92909D7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6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14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42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337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7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69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5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42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5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0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0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9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6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3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0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6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38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ZzmryO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iQ_juE2t4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95219"/>
            <a:ext cx="8825658" cy="332958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Advising New American Undergraduates: </a:t>
            </a:r>
            <a:br>
              <a:rPr lang="en-US" sz="4400" b="1" dirty="0"/>
            </a:br>
            <a:r>
              <a:rPr lang="en-US" sz="4400" b="1" dirty="0"/>
              <a:t>Challenges &amp;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Autofit/>
          </a:bodyPr>
          <a:lstStyle/>
          <a:p>
            <a:r>
              <a:rPr lang="en-US" sz="2500" b="1" dirty="0"/>
              <a:t>Nancy </a:t>
            </a:r>
            <a:r>
              <a:rPr lang="en-US" sz="2500" b="1" dirty="0" err="1"/>
              <a:t>childrey</a:t>
            </a:r>
            <a:r>
              <a:rPr lang="en-US" sz="2500" b="1" dirty="0"/>
              <a:t> Ph.D.</a:t>
            </a:r>
          </a:p>
          <a:p>
            <a:r>
              <a:rPr lang="en-US" sz="2500" b="1" dirty="0"/>
              <a:t>MACADA 2019</a:t>
            </a:r>
          </a:p>
        </p:txBody>
      </p:sp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D8B9538A-2A89-47DD-996C-7D2BE2AB6C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674930-BFB0-4E27-BF0E-7078DA57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EBEBEB"/>
                </a:solidFill>
              </a:rPr>
              <a:t>General Facts</a:t>
            </a:r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xmlns="" id="{E625979B-5325-4898-8EF9-5C174B192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xmlns="" id="{34B22E2B-30D5-47A4-97C5-091EA1AB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B6DA3CD-A002-40ED-8194-B4E637BD76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xmlns="" id="{6894EC59-5704-4D56-A671-CBAFB322D8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781967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5687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7575A-BA04-47F5-8E3A-421CD1A6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SLU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627BE-AAA1-45B9-AB14-4C3008D1B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500" b="1" dirty="0"/>
              <a:t>14 undergraduate first-generation students*</a:t>
            </a:r>
          </a:p>
          <a:p>
            <a:pPr lvl="1"/>
            <a:r>
              <a:rPr lang="en-US" sz="2500" dirty="0"/>
              <a:t>Students whose country of origin is not the U.S., but the current country of citizenship is the U.S.</a:t>
            </a:r>
          </a:p>
          <a:p>
            <a:pPr lvl="1"/>
            <a:r>
              <a:rPr lang="en-US" sz="2500" dirty="0"/>
              <a:t>Austria, China, India, Pakistan, Spain, Uzbekistan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Country of origin is not a required question on the admission application for SLU</a:t>
            </a:r>
          </a:p>
          <a:p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9603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7A282-854B-4FC8-BC71-025418ED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Immigrant-specific considerations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03ECFDE-AC37-481B-BBCA-016090E3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8947150" cy="44385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/>
              <a:t>Length of time in the U.S.</a:t>
            </a:r>
          </a:p>
          <a:p>
            <a:pPr lvl="1">
              <a:lnSpc>
                <a:spcPct val="120000"/>
              </a:lnSpc>
            </a:pPr>
            <a:r>
              <a:rPr lang="en-US" sz="2500" b="1" dirty="0"/>
              <a:t>Child arrivals</a:t>
            </a:r>
            <a:r>
              <a:rPr lang="en-US" sz="2500" dirty="0"/>
              <a:t>: 0-11 years old</a:t>
            </a:r>
          </a:p>
          <a:p>
            <a:pPr lvl="1">
              <a:lnSpc>
                <a:spcPct val="120000"/>
              </a:lnSpc>
            </a:pPr>
            <a:r>
              <a:rPr lang="en-US" sz="2500" b="1" dirty="0"/>
              <a:t>Adolescent arrivals</a:t>
            </a:r>
            <a:r>
              <a:rPr lang="en-US" sz="2500" dirty="0"/>
              <a:t>: 12-17 years old</a:t>
            </a:r>
          </a:p>
          <a:p>
            <a:pPr lvl="1">
              <a:lnSpc>
                <a:spcPct val="120000"/>
              </a:lnSpc>
            </a:pPr>
            <a:r>
              <a:rPr lang="en-US" sz="2500" b="1" dirty="0"/>
              <a:t>Adult arrivals</a:t>
            </a:r>
            <a:r>
              <a:rPr lang="en-US" sz="2500" dirty="0"/>
              <a:t>: 18+ years old (U.S. Department of Education 2016)</a:t>
            </a:r>
          </a:p>
          <a:p>
            <a:r>
              <a:rPr lang="en-US" sz="2500" dirty="0"/>
              <a:t>Type of ESL support received </a:t>
            </a:r>
          </a:p>
          <a:p>
            <a:r>
              <a:rPr lang="en-US" sz="2500" dirty="0"/>
              <a:t>Type of U.S. school system</a:t>
            </a:r>
          </a:p>
          <a:p>
            <a:pPr lvl="1"/>
            <a:r>
              <a:rPr lang="en-US" sz="2500" dirty="0"/>
              <a:t>Private vs. public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340168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7A282-854B-4FC8-BC71-025418ED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Immigrant-specific considerations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03ECFDE-AC37-481B-BBCA-016090E3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638"/>
            <a:ext cx="8947150" cy="44385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/>
              <a:t>Language spoken at home</a:t>
            </a:r>
          </a:p>
          <a:p>
            <a:r>
              <a:rPr lang="en-US" sz="2500" dirty="0"/>
              <a:t>Parental knowledge of English</a:t>
            </a:r>
          </a:p>
          <a:p>
            <a:r>
              <a:rPr lang="en-US" sz="2500" dirty="0"/>
              <a:t>Strength of ties to the respective immigrant community in the U.S.</a:t>
            </a:r>
          </a:p>
          <a:p>
            <a:r>
              <a:rPr lang="en-US" sz="2500" dirty="0"/>
              <a:t>Length and type of education in the country of origin </a:t>
            </a:r>
          </a:p>
          <a:p>
            <a:pPr lvl="1"/>
            <a:r>
              <a:rPr lang="en-US" sz="2500" dirty="0"/>
              <a:t>(</a:t>
            </a:r>
            <a:r>
              <a:rPr lang="en-US" sz="2500" dirty="0" err="1"/>
              <a:t>Ousey</a:t>
            </a:r>
            <a:r>
              <a:rPr lang="en-US" sz="2500" dirty="0"/>
              <a:t>, Brown, and Goldschmidt, 2014)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8586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B9538A-2A89-47DD-996C-7D2BE2AB6C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DEF965-F406-4AB3-9F6F-36BA0416F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100">
                <a:solidFill>
                  <a:srgbClr val="EBEBEB"/>
                </a:solidFill>
              </a:rPr>
              <a:t>Practical considerations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E625979B-5325-4898-8EF9-5C174B192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11">
            <a:extLst>
              <a:ext uri="{FF2B5EF4-FFF2-40B4-BE49-F238E27FC236}">
                <a16:creationId xmlns:a16="http://schemas.microsoft.com/office/drawing/2014/main" xmlns="" id="{34B22E2B-30D5-47A4-97C5-091EA1ABC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B6DA3CD-A002-40ED-8194-B4E637BD76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D79AC17-6E94-4F39-AD94-2A19506B8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47053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1040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F6F7B-D6C8-4F17-BA25-3D9B561A5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554" y="1838325"/>
            <a:ext cx="8825657" cy="1915647"/>
          </a:xfrm>
        </p:spPr>
        <p:txBody>
          <a:bodyPr/>
          <a:lstStyle/>
          <a:p>
            <a:pPr algn="ctr"/>
            <a:r>
              <a:rPr lang="en-US"/>
              <a:t>Panel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AFDAC4-F3C1-4FE9-9D1B-1985E9B7F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38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D0F384-6E07-4A98-9146-B07121DAB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Panel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1D9A1C-9916-4EE4-A6D8-5A04D7B29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How does your experience as an immigrant impact your education in the U.S.?</a:t>
            </a:r>
          </a:p>
          <a:p>
            <a:r>
              <a:rPr lang="en-US" dirty="0"/>
              <a:t>What do you think has been different about </a:t>
            </a:r>
            <a:r>
              <a:rPr lang="en-US" i="1" dirty="0"/>
              <a:t>your </a:t>
            </a:r>
            <a:r>
              <a:rPr lang="en-US" dirty="0"/>
              <a:t>experience compared to domestic students?</a:t>
            </a:r>
          </a:p>
          <a:p>
            <a:r>
              <a:rPr lang="en-US" dirty="0"/>
              <a:t>Which areas are most challenging for you – social, academic, cultural adjustment?</a:t>
            </a:r>
          </a:p>
          <a:p>
            <a:pPr lvl="1"/>
            <a:r>
              <a:rPr lang="en-US" dirty="0"/>
              <a:t>Can you give examples of what these challenges look like for you?</a:t>
            </a:r>
          </a:p>
          <a:p>
            <a:r>
              <a:rPr lang="en-US" dirty="0"/>
              <a:t>Do you feel like you fit in at your university? Why or why not?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5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BBD61-F35B-4777-9325-244F1BEA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Panel Questions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42F931-AEF0-47A5-99FD-A9A64DA8F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Have you experienced any academic concerns specifically because of your immigrant status?</a:t>
            </a:r>
          </a:p>
          <a:p>
            <a:pPr lvl="1"/>
            <a:r>
              <a:rPr lang="en-US"/>
              <a:t>What have you done to address these concerns?</a:t>
            </a:r>
          </a:p>
          <a:p>
            <a:pPr>
              <a:buFont typeface="Wingdings 3"/>
            </a:pPr>
            <a:r>
              <a:rPr lang="en-US"/>
              <a:t>What support services do you think would help you be more successful in the university environment?</a:t>
            </a:r>
          </a:p>
          <a:p>
            <a:pPr>
              <a:buFont typeface="Wingdings 3"/>
            </a:pPr>
            <a:r>
              <a:rPr lang="en-US"/>
              <a:t>What advice would you give to academic advisors when working with immigrant students?</a:t>
            </a:r>
          </a:p>
          <a:p>
            <a:pPr>
              <a:buFont typeface="Wingdings 3"/>
            </a:pPr>
            <a:r>
              <a:rPr lang="en-US"/>
              <a:t>What is the most effective way for advisors (and other professionals on campus) to support immigrant students without directly asking about their immigrant status?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1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00ED0-41AD-4FF4-A8AC-F360E5AA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Students’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F345F-4144-4B34-971A-13828C19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/>
              <a:t>Biggest Adjustments faced in college was in the classroom</a:t>
            </a:r>
          </a:p>
          <a:p>
            <a:pPr lvl="1"/>
            <a:r>
              <a:rPr lang="en-US" sz="2500" dirty="0"/>
              <a:t>“Discussion and class participation may not come easily to immigrant students, because oftentimes discussion isn’t used as a pedagogic method in other countries”</a:t>
            </a:r>
          </a:p>
          <a:p>
            <a:pPr lvl="1"/>
            <a:r>
              <a:rPr lang="en-US" sz="2500" dirty="0"/>
              <a:t>“Immigrant students may be hesitant to speak up and voice their opinions, for fear of seeming disrespectful or questioning authority.”</a:t>
            </a:r>
          </a:p>
          <a:p>
            <a:pPr lvl="1"/>
            <a:r>
              <a:rPr lang="en-US" sz="2500" dirty="0"/>
              <a:t>“The U.S. education system teaches you to think critically, which doesn’t always translate well in other cultures, where the same behavior may be seen as questioning authority.”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60500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00ED0-41AD-4FF4-A8AC-F360E5AA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Students’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F345F-4144-4B34-971A-13828C19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/>
              <a:t>Differences in cultural norms between their country of origin and the U.S. can impact immigrant students’ interactions with faculty</a:t>
            </a:r>
          </a:p>
          <a:p>
            <a:pPr lvl="1"/>
            <a:r>
              <a:rPr lang="en-US" sz="2500" dirty="0"/>
              <a:t>“Sometimes it’s unclear how to approach or address faculty, because the English language doesn’t differentiate between a formal and an information salutation or way of addressing someone.”</a:t>
            </a:r>
          </a:p>
          <a:p>
            <a:pPr lvl="1"/>
            <a:r>
              <a:rPr lang="en-US" sz="2500" dirty="0"/>
              <a:t>“It’s difficult to understand how to show respect and to translate your personal and culturally-motivated values related to respect in a culture and education system that doesn’t account for such values as part of the language structure.”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7949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DBA86CC-34C3-43C1-B328-62490FE69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D9CF3B-3286-40A7-83D2-EE650945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Outline of Presentation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9CF4C9D6-90BC-48A0-91E8-0F0373CA11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F740A3-0A8D-4BE0-8502-D397EC712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164" y="1645920"/>
            <a:ext cx="6294448" cy="44708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500" dirty="0"/>
              <a:t>Understanding legal statuses</a:t>
            </a:r>
          </a:p>
          <a:p>
            <a:r>
              <a:rPr lang="en-US" sz="2500" dirty="0"/>
              <a:t>Video</a:t>
            </a:r>
          </a:p>
          <a:p>
            <a:r>
              <a:rPr lang="en-US" sz="2500" dirty="0"/>
              <a:t>General facts</a:t>
            </a:r>
          </a:p>
          <a:p>
            <a:r>
              <a:rPr lang="en-US" sz="2500" dirty="0"/>
              <a:t>Focus on first-generation and second-generation immigrant students</a:t>
            </a:r>
          </a:p>
          <a:p>
            <a:r>
              <a:rPr lang="en-US" sz="2500" dirty="0"/>
              <a:t>Understanding their challenges</a:t>
            </a:r>
          </a:p>
          <a:p>
            <a:r>
              <a:rPr lang="en-US" sz="2500" dirty="0"/>
              <a:t>Opportunities</a:t>
            </a:r>
          </a:p>
          <a:p>
            <a:r>
              <a:rPr lang="en-US" sz="2500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4224811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00ED0-41AD-4FF4-A8AC-F360E5AA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Students’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F345F-4144-4B34-971A-13828C19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What do you think has been different about </a:t>
            </a:r>
            <a:r>
              <a:rPr lang="en-US" sz="2800" b="1" i="1" dirty="0"/>
              <a:t>your </a:t>
            </a:r>
            <a:r>
              <a:rPr lang="en-US" sz="2800" b="1" dirty="0"/>
              <a:t>experience compared to domestic students?</a:t>
            </a:r>
            <a:endParaRPr lang="en-US" sz="2500" dirty="0"/>
          </a:p>
          <a:p>
            <a:r>
              <a:rPr lang="en-US" sz="2700" dirty="0"/>
              <a:t>“Immigrant students have a lot more to deal with, for example helping family members who don’t speak English, working on the side, trying to understand how the healthcare system works, etc.”</a:t>
            </a:r>
          </a:p>
          <a:p>
            <a:r>
              <a:rPr lang="en-US" sz="2700" dirty="0"/>
              <a:t>“Immigrant students may get more out of their education in the U.S. because they work harder to get it, and they appreciate their education to a higher degree because of that.”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43403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00ED0-41AD-4FF4-A8AC-F360E5AA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Students’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F345F-4144-4B34-971A-13828C19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What do you think has been different about </a:t>
            </a:r>
            <a:r>
              <a:rPr lang="en-US" sz="2800" b="1" i="1" dirty="0"/>
              <a:t>your </a:t>
            </a:r>
            <a:r>
              <a:rPr lang="en-US" sz="2800" b="1" dirty="0"/>
              <a:t>experience compared to domestic students?</a:t>
            </a:r>
            <a:endParaRPr lang="en-US" sz="2500" dirty="0"/>
          </a:p>
          <a:p>
            <a:r>
              <a:rPr lang="en-US" sz="2700" dirty="0"/>
              <a:t>“ You learn to work hard and from an early age as a second-generation immigrant because you see what your parents have gone through and what they’ve sacrifice in order for you to be where you are- for example, in college.”</a:t>
            </a:r>
          </a:p>
        </p:txBody>
      </p:sp>
    </p:spTree>
    <p:extLst>
      <p:ext uri="{BB962C8B-B14F-4D97-AF65-F5344CB8AC3E}">
        <p14:creationId xmlns:p14="http://schemas.microsoft.com/office/powerpoint/2010/main" val="530971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00ED0-41AD-4FF4-A8AC-F360E5AAF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Students’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F345F-4144-4B34-971A-13828C19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/>
              <a:t>How can the academic advising community better support student immigrants?</a:t>
            </a:r>
            <a:endParaRPr lang="en-US" sz="2500" dirty="0"/>
          </a:p>
          <a:p>
            <a:r>
              <a:rPr lang="en-US" sz="2700" dirty="0"/>
              <a:t>Focus on relationship building by welcoming and asking thoughtful questions about a student’s background without making assumptions beforehand!</a:t>
            </a:r>
          </a:p>
          <a:p>
            <a:pPr lvl="1"/>
            <a:r>
              <a:rPr lang="en-US" sz="2500" dirty="0"/>
              <a:t>“Asking students if they speak other languages, instead of asking them about their immigrant status.”</a:t>
            </a:r>
          </a:p>
          <a:p>
            <a:pPr lvl="1"/>
            <a:r>
              <a:rPr lang="en-US" sz="2500" dirty="0"/>
              <a:t>“Be open to hear a person’s story. A simple ‘tell me about yourself’ goes a long way.”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92900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00ED0-41AD-4FF4-A8AC-F360E5AA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Students’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F345F-4144-4B34-971A-13828C19B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52983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/>
              <a:t>How can the academic advising community better support student immigrants?</a:t>
            </a:r>
            <a:endParaRPr lang="en-US" sz="2500" dirty="0"/>
          </a:p>
          <a:p>
            <a:pPr lvl="1"/>
            <a:r>
              <a:rPr lang="en-US" sz="2500" dirty="0"/>
              <a:t>Have sessions for student immigrants and their families during orientation.</a:t>
            </a:r>
          </a:p>
          <a:p>
            <a:pPr lvl="1"/>
            <a:r>
              <a:rPr lang="en-US" sz="2500" dirty="0"/>
              <a:t>Be more cognizant of their different learning needs and make class recommendations and referrals for support services based on those needs would be helpful.</a:t>
            </a:r>
          </a:p>
          <a:p>
            <a:pPr lvl="2"/>
            <a:r>
              <a:rPr lang="en-US" sz="2300" dirty="0"/>
              <a:t>i.e. </a:t>
            </a:r>
            <a:r>
              <a:rPr lang="en-US" sz="2300" dirty="0" err="1"/>
              <a:t>TRiO</a:t>
            </a:r>
            <a:r>
              <a:rPr lang="en-US" sz="2300" dirty="0"/>
              <a:t>-Support Services</a:t>
            </a:r>
          </a:p>
          <a:p>
            <a:pPr lvl="2"/>
            <a:r>
              <a:rPr lang="en-US" sz="2300" dirty="0"/>
              <a:t>Writing Services</a:t>
            </a:r>
          </a:p>
          <a:p>
            <a:pPr lvl="2"/>
            <a:r>
              <a:rPr lang="en-US" sz="2300" dirty="0"/>
              <a:t>International Courses</a:t>
            </a:r>
            <a:endParaRPr lang="en-US" sz="25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5820313-9B74-4D5B-9BB1-96CF924AF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975" y="1698171"/>
            <a:ext cx="1576393" cy="20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23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xmlns="" id="{0604E0B1-6762-4B99-A6A5-42ED8E20D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6D86F5FF-DE1B-4BAB-A7BE-6F39F5DD9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93205E-60FB-4959-BC3B-B3155B4A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Reflection Activity</a:t>
            </a: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736AD705-9544-45E1-B278-8D99F718B8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DFFC5B7-4963-4902-8A90-EFF5766892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7794A14-4202-46BB-A01A-D3FE3DEC93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59464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0507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5F354-F967-49F3-9951-59BB9F68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Reflection Questions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B08E6B-BDF9-464B-9AE4-93E186D98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How can you identify “invisible” immigrant students?</a:t>
            </a:r>
          </a:p>
          <a:p>
            <a:pPr lvl="1"/>
            <a:r>
              <a:rPr lang="en-US"/>
              <a:t>Can you think of your current advisees, who would fall into this category?</a:t>
            </a:r>
          </a:p>
          <a:p>
            <a:r>
              <a:rPr lang="en-US"/>
              <a:t>What support services can you offer to these students?</a:t>
            </a:r>
          </a:p>
          <a:p>
            <a:r>
              <a:rPr lang="en-US"/>
              <a:t>What collaborative partnerships on campus can be particularly helpful when working with immigrant students?</a:t>
            </a:r>
          </a:p>
          <a:p>
            <a:r>
              <a:rPr lang="en-US"/>
              <a:t>Which advising techniques would you utilize?</a:t>
            </a:r>
          </a:p>
          <a:p>
            <a:r>
              <a:rPr lang="en-US"/>
              <a:t>What additional information would you like to have in order to be a more effective advisor for this student population?</a:t>
            </a:r>
          </a:p>
        </p:txBody>
      </p:sp>
    </p:spTree>
    <p:extLst>
      <p:ext uri="{BB962C8B-B14F-4D97-AF65-F5344CB8AC3E}">
        <p14:creationId xmlns:p14="http://schemas.microsoft.com/office/powerpoint/2010/main" val="1249614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B54FA-8590-4D22-B999-CE38EACA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1" dirty="0"/>
              <a:t>Thank you for attending!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3D40C0-90CC-4CB9-A651-C55D39C00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Nancy Childrey</a:t>
            </a:r>
          </a:p>
          <a:p>
            <a:r>
              <a:rPr lang="en-US" dirty="0"/>
              <a:t>Nancy.childrey@slu.edu</a:t>
            </a:r>
          </a:p>
          <a:p>
            <a:r>
              <a:rPr lang="en-US" dirty="0"/>
              <a:t>314-977-8234</a:t>
            </a:r>
          </a:p>
        </p:txBody>
      </p:sp>
    </p:spTree>
    <p:extLst>
      <p:ext uri="{BB962C8B-B14F-4D97-AF65-F5344CB8AC3E}">
        <p14:creationId xmlns:p14="http://schemas.microsoft.com/office/powerpoint/2010/main" val="774935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64A5A-0863-411B-A53A-96B21A32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D90701-9E05-41C7-AA49-8F8A456A5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25" y="1497013"/>
            <a:ext cx="9939237" cy="474048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Internal Revenue Service (2018). </a:t>
            </a:r>
            <a:r>
              <a:rPr lang="en-US" i="1" dirty="0"/>
              <a:t>Immigration terms and definitions involving aliens</a:t>
            </a:r>
            <a:r>
              <a:rPr lang="en-US" dirty="0"/>
              <a:t>. Retrieved from https://www.irs.gov/individuals/international-taxpayers/immigration-terms-and-definitions-involving-aliens</a:t>
            </a:r>
          </a:p>
          <a:p>
            <a:pPr marL="0" indent="0">
              <a:buNone/>
            </a:pPr>
            <a:r>
              <a:rPr lang="en-US" dirty="0"/>
              <a:t>[K-State College of Education]. (2014, November 10). </a:t>
            </a:r>
            <a:r>
              <a:rPr lang="en-US" i="1" dirty="0"/>
              <a:t>A Walk in my shoes: first generation Helene’s story</a:t>
            </a:r>
            <a:r>
              <a:rPr lang="en-US" dirty="0"/>
              <a:t> [Video File]. Retrieved from https://www.youtube.com/watch?v=uiQ_juE2t40&amp;feature=youtu.be</a:t>
            </a:r>
          </a:p>
          <a:p>
            <a:pPr marL="0" indent="0">
              <a:buNone/>
            </a:pPr>
            <a:r>
              <a:rPr lang="en-US" dirty="0" err="1"/>
              <a:t>Ousey</a:t>
            </a:r>
            <a:r>
              <a:rPr lang="en-US" dirty="0"/>
              <a:t>, D.L., Brown, C. F., &amp; Goldschmidt, M. M. (2014). Developmental immigrant students: What cross-disciplinary faculty should know. </a:t>
            </a:r>
            <a:r>
              <a:rPr lang="en-US" i="1" dirty="0"/>
              <a:t>Research &amp; Teaching In Developmental Education, 30</a:t>
            </a:r>
            <a:r>
              <a:rPr lang="en-US" dirty="0"/>
              <a:t>(2), 65-79. </a:t>
            </a:r>
          </a:p>
          <a:p>
            <a:pPr marL="0" indent="0">
              <a:buNone/>
            </a:pPr>
            <a:r>
              <a:rPr lang="en-US" dirty="0"/>
              <a:t>U.S. Citizenship and Immigration Services (2015). </a:t>
            </a:r>
            <a:r>
              <a:rPr lang="en-US" i="1" dirty="0"/>
              <a:t>Refugees &amp; asylum</a:t>
            </a:r>
            <a:r>
              <a:rPr lang="en-US" dirty="0"/>
              <a:t>. Retrieved from https://www.uscis.gov/humanitarian/refugees-asylum</a:t>
            </a:r>
          </a:p>
          <a:p>
            <a:pPr marL="0" indent="0">
              <a:buNone/>
            </a:pPr>
            <a:r>
              <a:rPr lang="en-US" dirty="0"/>
              <a:t>U.S. Department of Education, National Center for Education Statistics, Institute of Education Sciences (2016). </a:t>
            </a:r>
            <a:r>
              <a:rPr lang="en-US" i="1" dirty="0"/>
              <a:t>New American undergraduates: Enrollment trends and age at arrival of immigrant and second-generation students</a:t>
            </a:r>
            <a:r>
              <a:rPr lang="en-US" dirty="0"/>
              <a:t> (NCES 2017-414).  Retrieved from https://nces.ed.gov/pubs2017/2017414.pdf</a:t>
            </a:r>
          </a:p>
          <a:p>
            <a:pPr marL="0">
              <a:buFont typeface="Wingdings 3"/>
            </a:pPr>
            <a:r>
              <a:rPr lang="en-US" u="sng" dirty="0"/>
              <a:t>Helpful Resources</a:t>
            </a:r>
            <a:endParaRPr lang="en-US" dirty="0"/>
          </a:p>
          <a:p>
            <a:pPr marL="400050" lvl="1">
              <a:buFont typeface="Wingdings 3"/>
            </a:pPr>
            <a:r>
              <a:rPr lang="en-US" dirty="0" err="1"/>
              <a:t>Burzstyn</a:t>
            </a:r>
            <a:r>
              <a:rPr lang="en-US" dirty="0"/>
              <a:t>, A., &amp; Korn-</a:t>
            </a:r>
            <a:r>
              <a:rPr lang="en-US" dirty="0" err="1"/>
              <a:t>Burzstyn</a:t>
            </a:r>
            <a:r>
              <a:rPr lang="en-US" dirty="0"/>
              <a:t>, C. (2015). </a:t>
            </a:r>
            <a:r>
              <a:rPr lang="en-US" i="1" dirty="0"/>
              <a:t>Immigrant Children and Youth: Psychological Challenges</a:t>
            </a:r>
            <a:r>
              <a:rPr lang="en-US" dirty="0"/>
              <a:t>. Santa Barbara, California: Praeger.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72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06C5912-EBA0-4C54-A1B6-57EFEC5008CE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sng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/>
              </a:rPr>
              <a:t>https://bit.ly/2ZzmryO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D3646F8B-E891-47C9-8F53-3EEDEFE26852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Concurrent Session Evaluation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37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CEB77-2365-46E9-8679-5C2C1A511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Legal Statuses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4F0EDF-83C1-41FE-B5FA-5A109EF2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91440" rIns="91440" bIns="91440" rtlCol="0" anchor="t">
            <a:normAutofit/>
          </a:bodyPr>
          <a:lstStyle/>
          <a:p>
            <a:r>
              <a:rPr lang="en-US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259671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late, white, table, electronics&#10;&#10;Description generated with very high confidence">
            <a:extLst>
              <a:ext uri="{FF2B5EF4-FFF2-40B4-BE49-F238E27FC236}">
                <a16:creationId xmlns:a16="http://schemas.microsoft.com/office/drawing/2014/main" xmlns="" id="{AA085689-791F-4B8F-9F30-12415B97D3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 descr="A picture containing plate&#10;&#10;Description generated with very high confidence">
            <a:extLst>
              <a:ext uri="{FF2B5EF4-FFF2-40B4-BE49-F238E27FC236}">
                <a16:creationId xmlns:a16="http://schemas.microsoft.com/office/drawing/2014/main" xmlns="" id="{AA3FED7F-6821-47C0-A464-E9278B2412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F54B2FB-3F54-4350-8D1B-F86D677CA7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A picture containing plate, white&#10;&#10;Description generated with high confidence">
            <a:extLst>
              <a:ext uri="{FF2B5EF4-FFF2-40B4-BE49-F238E27FC236}">
                <a16:creationId xmlns:a16="http://schemas.microsoft.com/office/drawing/2014/main" xmlns="" id="{561B34F5-88E5-4711-BC16-3005C29AD7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 descr="A picture containing white, water, indoor&#10;&#10;Description generated with very high confidence">
            <a:extLst>
              <a:ext uri="{FF2B5EF4-FFF2-40B4-BE49-F238E27FC236}">
                <a16:creationId xmlns:a16="http://schemas.microsoft.com/office/drawing/2014/main" xmlns="" id="{4F3661D0-2268-4D3E-88BA-0647BCBE33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DB56DB5-0324-4F79-9AB8-CB18C1DC8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9C0174B-4735-4B3A-A43B-F1123521AB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l="16130" r="24551" b="-1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527E565-DE8D-445C-9879-AD1D04415A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BDC5B-4293-439B-8928-30AE0F99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U.S. Citizen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4D02DE-EBE8-4FE3-B0C0-A5AF95759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667" y="1292147"/>
            <a:ext cx="4802031" cy="38099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500" dirty="0"/>
              <a:t>An individual born in the U.S.</a:t>
            </a:r>
          </a:p>
          <a:p>
            <a:r>
              <a:rPr lang="en-US" sz="2500" dirty="0"/>
              <a:t>An individual whose parent is a U.S. citizen</a:t>
            </a:r>
          </a:p>
          <a:p>
            <a:r>
              <a:rPr lang="en-US" sz="2500" dirty="0"/>
              <a:t>A former alien who has been naturalized as a U.S. citizen</a:t>
            </a:r>
          </a:p>
          <a:p>
            <a:r>
              <a:rPr lang="en-US" sz="2500" dirty="0"/>
              <a:t>An individual born in Puerto Rico</a:t>
            </a:r>
          </a:p>
          <a:p>
            <a:r>
              <a:rPr lang="en-US" sz="2500" dirty="0"/>
              <a:t>An individual born in Guam</a:t>
            </a:r>
          </a:p>
          <a:p>
            <a:r>
              <a:rPr lang="en-US" sz="2500" dirty="0"/>
              <a:t>An individual born in the U.S. Virgin Islands (IRS, 2018)</a:t>
            </a:r>
          </a:p>
        </p:txBody>
      </p:sp>
    </p:spTree>
    <p:extLst>
      <p:ext uri="{BB962C8B-B14F-4D97-AF65-F5344CB8AC3E}">
        <p14:creationId xmlns:p14="http://schemas.microsoft.com/office/powerpoint/2010/main" val="210525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A085689-791F-4B8F-9F30-12415B97D3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A3FED7F-6821-47C0-A464-E9278B2412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F54B2FB-3F54-4350-8D1B-F86D677CA7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61B34F5-88E5-4711-BC16-3005C29AD7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F3661D0-2268-4D3E-88BA-0647BCBE33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DB56DB5-0324-4F79-9AB8-CB18C1DC8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picture containing text, newspaper&#10;&#10;Description generated with very high confidence">
            <a:extLst>
              <a:ext uri="{FF2B5EF4-FFF2-40B4-BE49-F238E27FC236}">
                <a16:creationId xmlns:a16="http://schemas.microsoft.com/office/drawing/2014/main" xmlns="" id="{016029E1-AA80-4778-BB0E-971323894B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l="13178" r="13514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86EAD8C-E6F5-45BA-86CF-3EED09D847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4E93F-EAEC-45B1-956D-CAF3316F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Illegal Alien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55C98A-E6F7-484A-81A3-B91C96327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3342" y="1181100"/>
            <a:ext cx="3330328" cy="38099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500" dirty="0"/>
              <a:t>"Undocumented Alien"</a:t>
            </a:r>
          </a:p>
          <a:p>
            <a:r>
              <a:rPr lang="en-US" sz="2500" dirty="0"/>
              <a:t>Entered the U.S. illegally OR entered the U.S. legally, but who has fallen "out of status" and is deportable</a:t>
            </a:r>
          </a:p>
          <a:p>
            <a:r>
              <a:rPr lang="en-US" sz="2500" dirty="0"/>
              <a:t>Deferred Action for Childhood Arrivals (DACA)</a:t>
            </a:r>
          </a:p>
          <a:p>
            <a:pPr lvl="1"/>
            <a:r>
              <a:rPr lang="en-US" sz="2500" dirty="0"/>
              <a:t>(IRS, 2018)</a:t>
            </a:r>
          </a:p>
        </p:txBody>
      </p:sp>
    </p:spTree>
    <p:extLst>
      <p:ext uri="{BB962C8B-B14F-4D97-AF65-F5344CB8AC3E}">
        <p14:creationId xmlns:p14="http://schemas.microsoft.com/office/powerpoint/2010/main" val="338741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7866E-C1A2-4EE4-A411-29A8B05E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Refugees &amp; Asylees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055DDF-85CA-4D0E-847A-67773F60A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Refugees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1E2B9F-18B3-4EA8-BC20-089BA75F96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500" dirty="0"/>
              <a:t>People, typically outside of their country, who are </a:t>
            </a:r>
            <a:r>
              <a:rPr lang="en-US" sz="2500" b="1" dirty="0"/>
              <a:t>unable or unwilling to return home because they fear serious harm</a:t>
            </a:r>
          </a:p>
          <a:p>
            <a:r>
              <a:rPr lang="en-US" sz="2500" dirty="0"/>
              <a:t>May have a form of protection granted to people who are of special humanitarian concern</a:t>
            </a:r>
            <a:endParaRPr lang="en-US" sz="25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3FC9CE-13D9-41A2-B5CA-1569FE17F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Asylees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BBFDF2-68FF-477C-A83C-663054F0C88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/>
              <a:t>Meet the definition of refugee</a:t>
            </a:r>
          </a:p>
          <a:p>
            <a:r>
              <a:rPr lang="en-US" sz="2500" dirty="0"/>
              <a:t>Are already in the U.S.</a:t>
            </a:r>
          </a:p>
          <a:p>
            <a:r>
              <a:rPr lang="en-US" sz="2500" dirty="0"/>
              <a:t>Are seeking admission at a port of entry (USCIS, 2015)</a:t>
            </a:r>
          </a:p>
        </p:txBody>
      </p:sp>
    </p:spTree>
    <p:extLst>
      <p:ext uri="{BB962C8B-B14F-4D97-AF65-F5344CB8AC3E}">
        <p14:creationId xmlns:p14="http://schemas.microsoft.com/office/powerpoint/2010/main" val="209687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2D260-3C30-451B-96B9-E6AEFBC4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Legal Alien</a:t>
            </a:r>
            <a:endParaRPr lang="en-US" sz="2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4A25A9-1405-431D-ACB2-04AA658C9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0735" y="1276986"/>
            <a:ext cx="4396338" cy="576262"/>
          </a:xfrm>
        </p:spPr>
        <p:txBody>
          <a:bodyPr/>
          <a:lstStyle/>
          <a:p>
            <a:pPr algn="ctr"/>
            <a:r>
              <a:rPr lang="en-US" b="1" dirty="0"/>
              <a:t>Immigrant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313EF9-6C75-453E-B070-E95CCD6FB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0734" y="1853248"/>
            <a:ext cx="4396339" cy="37417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500" dirty="0"/>
              <a:t>An alien who has been granted the right to reside </a:t>
            </a:r>
            <a:r>
              <a:rPr lang="en-US" sz="2500" u="sng" dirty="0"/>
              <a:t>permanently</a:t>
            </a:r>
            <a:r>
              <a:rPr lang="en-US" sz="2500" dirty="0"/>
              <a:t> and work without restrictions in the U.S.</a:t>
            </a:r>
          </a:p>
          <a:p>
            <a:r>
              <a:rPr lang="en-US" sz="2500" dirty="0"/>
              <a:t>All immigrants are eventually issued a "green card" - evidence of Legal Permanent Resident (LPR) status</a:t>
            </a:r>
          </a:p>
          <a:p>
            <a:r>
              <a:rPr lang="en-US" sz="2500" dirty="0"/>
              <a:t>Immigrant visas (IRS, 2018)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5AB340-4762-4E58-9716-33CFB2831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77073" y="1276986"/>
            <a:ext cx="4396339" cy="576262"/>
          </a:xfrm>
        </p:spPr>
        <p:txBody>
          <a:bodyPr/>
          <a:lstStyle/>
          <a:p>
            <a:pPr algn="ctr"/>
            <a:r>
              <a:rPr lang="en-US" b="1" dirty="0"/>
              <a:t>Non-immigrant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23A6BA-C043-42F0-802C-69AE14BB4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5" y="1853248"/>
            <a:ext cx="4396339" cy="3741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/>
              <a:t>An alien who has been granted the right to reside </a:t>
            </a:r>
            <a:r>
              <a:rPr lang="en-US" sz="2500" u="sng" dirty="0"/>
              <a:t>temporarily</a:t>
            </a:r>
            <a:r>
              <a:rPr lang="en-US" sz="2500" dirty="0"/>
              <a:t> in the U.S.</a:t>
            </a:r>
          </a:p>
          <a:p>
            <a:r>
              <a:rPr lang="en-US" sz="2500" dirty="0"/>
              <a:t>Nonimmigrant visas include</a:t>
            </a:r>
          </a:p>
          <a:p>
            <a:pPr lvl="1"/>
            <a:r>
              <a:rPr lang="en-US" sz="2500" dirty="0"/>
              <a:t>F-1 student status</a:t>
            </a:r>
          </a:p>
        </p:txBody>
      </p:sp>
    </p:spTree>
    <p:extLst>
      <p:ext uri="{BB962C8B-B14F-4D97-AF65-F5344CB8AC3E}">
        <p14:creationId xmlns:p14="http://schemas.microsoft.com/office/powerpoint/2010/main" val="252838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674930-BFB0-4E27-BF0E-7078DA57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629266"/>
            <a:ext cx="4291658" cy="1622321"/>
          </a:xfrm>
        </p:spPr>
        <p:txBody>
          <a:bodyPr>
            <a:normAutofit/>
          </a:bodyPr>
          <a:lstStyle/>
          <a:p>
            <a:r>
              <a:rPr lang="en-US" dirty="0"/>
              <a:t>New Americans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DCF64D-7993-43EE-893D-371335937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323" y="1337569"/>
            <a:ext cx="4676013" cy="506323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endParaRPr lang="en-US" sz="2500" b="1" dirty="0"/>
          </a:p>
          <a:p>
            <a:pPr lvl="1"/>
            <a:r>
              <a:rPr lang="en-US" sz="2500" u="sng" dirty="0"/>
              <a:t>First-generation immigrants</a:t>
            </a:r>
            <a:r>
              <a:rPr lang="en-US" sz="2500" dirty="0"/>
              <a:t> – born abroad</a:t>
            </a:r>
          </a:p>
          <a:p>
            <a:pPr lvl="1"/>
            <a:r>
              <a:rPr lang="en-US" sz="2500" u="sng" dirty="0"/>
              <a:t>Second-generation immigrants</a:t>
            </a:r>
            <a:r>
              <a:rPr lang="en-US" sz="2500" dirty="0"/>
              <a:t> – born in the U.S.</a:t>
            </a:r>
          </a:p>
          <a:p>
            <a:pPr lvl="2"/>
            <a:r>
              <a:rPr lang="en-US" sz="2500" dirty="0"/>
              <a:t>At least one parent was born abroad (U.S. Department of Education, 2016)</a:t>
            </a:r>
          </a:p>
          <a:p>
            <a:endParaRPr lang="en-US" sz="2500" dirty="0"/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xmlns="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xmlns="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26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xmlns="" id="{52E7322B-27C8-4908-9F37-73BE3548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180" y="1143000"/>
            <a:ext cx="5449889" cy="47414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173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C1AECB-DF16-4BB2-82D6-D2FBCD36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Helene Nguyen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https://www.youtube.com/watch?v=uiQ_juE2t40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1773</Words>
  <Application>Microsoft Office PowerPoint</Application>
  <PresentationFormat>Custom</PresentationFormat>
  <Paragraphs>176</Paragraphs>
  <Slides>28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Ion</vt:lpstr>
      <vt:lpstr>Advising New American Undergraduates:  Challenges &amp; Opportunities</vt:lpstr>
      <vt:lpstr>Outline of Presentation</vt:lpstr>
      <vt:lpstr>Legal Statuses</vt:lpstr>
      <vt:lpstr>U.S. Citizen</vt:lpstr>
      <vt:lpstr>Illegal Alien</vt:lpstr>
      <vt:lpstr>Refugees &amp; Asylees</vt:lpstr>
      <vt:lpstr>Legal Alien</vt:lpstr>
      <vt:lpstr>New Americans</vt:lpstr>
      <vt:lpstr>Video: Helene Nguyen </vt:lpstr>
      <vt:lpstr>General Facts</vt:lpstr>
      <vt:lpstr>SLU Facts</vt:lpstr>
      <vt:lpstr>Immigrant-specific considerations</vt:lpstr>
      <vt:lpstr>Immigrant-specific considerations</vt:lpstr>
      <vt:lpstr>Practical considerations</vt:lpstr>
      <vt:lpstr>Panel Introduction</vt:lpstr>
      <vt:lpstr>Panel Questions</vt:lpstr>
      <vt:lpstr>Panel Questions (cont.)</vt:lpstr>
      <vt:lpstr>Students’ Reflections</vt:lpstr>
      <vt:lpstr>Students’ Reflections</vt:lpstr>
      <vt:lpstr>Students’ Reflections</vt:lpstr>
      <vt:lpstr>Students’ Reflections</vt:lpstr>
      <vt:lpstr>Students’ Reflections</vt:lpstr>
      <vt:lpstr>Students’ Reflections</vt:lpstr>
      <vt:lpstr>Reflection Activity</vt:lpstr>
      <vt:lpstr>Reflection Questions (5)</vt:lpstr>
      <vt:lpstr>Thank you for attending!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Advising New American Undergraduates:  Challenges &amp; Opportunities</dc:title>
  <dc:creator>Nancy Childrey</dc:creator>
  <cp:lastModifiedBy>Nancy S. Childrey</cp:lastModifiedBy>
  <cp:revision>5</cp:revision>
  <dcterms:created xsi:type="dcterms:W3CDTF">2019-09-17T03:21:56Z</dcterms:created>
  <dcterms:modified xsi:type="dcterms:W3CDTF">2019-09-25T13:35:01Z</dcterms:modified>
</cp:coreProperties>
</file>